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281" r:id="rId5"/>
    <p:sldId id="296" r:id="rId6"/>
    <p:sldId id="258" r:id="rId7"/>
    <p:sldId id="297" r:id="rId8"/>
    <p:sldId id="259" r:id="rId9"/>
    <p:sldId id="260" r:id="rId10"/>
    <p:sldId id="261" r:id="rId11"/>
    <p:sldId id="256" r:id="rId12"/>
    <p:sldId id="298" r:id="rId13"/>
    <p:sldId id="299" r:id="rId14"/>
    <p:sldId id="300" r:id="rId15"/>
    <p:sldId id="301" r:id="rId16"/>
    <p:sldId id="302" r:id="rId17"/>
    <p:sldId id="303" r:id="rId18"/>
    <p:sldId id="304" r:id="rId19"/>
    <p:sldId id="305" r:id="rId20"/>
    <p:sldId id="306" r:id="rId21"/>
    <p:sldId id="307" r:id="rId22"/>
    <p:sldId id="308" r:id="rId23"/>
    <p:sldId id="262" r:id="rId24"/>
    <p:sldId id="263" r:id="rId25"/>
    <p:sldId id="309" r:id="rId26"/>
    <p:sldId id="310" r:id="rId27"/>
    <p:sldId id="311" r:id="rId28"/>
    <p:sldId id="312" r:id="rId29"/>
    <p:sldId id="313" r:id="rId30"/>
    <p:sldId id="314" r:id="rId31"/>
    <p:sldId id="277" r:id="rId32"/>
    <p:sldId id="257" r:id="rId33"/>
    <p:sldId id="283" r:id="rId34"/>
    <p:sldId id="295" r:id="rId3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aricioalan38@gmail.com" initials="a" lastIdx="2" clrIdx="0">
    <p:extLst>
      <p:ext uri="{19B8F6BF-5375-455C-9EA6-DF929625EA0E}">
        <p15:presenceInfo xmlns:p15="http://schemas.microsoft.com/office/powerpoint/2012/main" userId="e97a86e1334b91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047"/>
    <a:srgbClr val="0B2B41"/>
    <a:srgbClr val="114263"/>
    <a:srgbClr val="401918"/>
    <a:srgbClr val="731F1C"/>
    <a:srgbClr val="AB678E"/>
    <a:srgbClr val="B2606E"/>
    <a:srgbClr val="CA929B"/>
    <a:srgbClr val="248CD2"/>
    <a:srgbClr val="C88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703" autoAdjust="0"/>
  </p:normalViewPr>
  <p:slideViewPr>
    <p:cSldViewPr snapToGrid="0">
      <p:cViewPr varScale="1">
        <p:scale>
          <a:sx n="114" d="100"/>
          <a:sy n="114" d="100"/>
        </p:scale>
        <p:origin x="348" y="114"/>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7T22:29:45.193" idx="2">
    <p:pos x="10" y="10"/>
    <p:text>De este modo la abducción es la operación lógica por la que surgen hipótesis novedosas.</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E18523F-AC55-4A96-BCAA-B16430863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369D026-9EA8-4612-B08D-A04E3131FB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713741-5466-4294-8EEA-091546152741}" type="datetimeFigureOut">
              <a:rPr lang="es-ES" smtClean="0"/>
              <a:t>25/05/2021</a:t>
            </a:fld>
            <a:endParaRPr lang="es-ES"/>
          </a:p>
        </p:txBody>
      </p:sp>
      <p:sp>
        <p:nvSpPr>
          <p:cNvPr id="4" name="Marcador de pie de página 3">
            <a:extLst>
              <a:ext uri="{FF2B5EF4-FFF2-40B4-BE49-F238E27FC236}">
                <a16:creationId xmlns:a16="http://schemas.microsoft.com/office/drawing/2014/main" id="{09AF8D1C-C782-46BB-81A0-EE60403AAD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5E4849C-C831-4E22-967B-5B69709BE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A72C46-0AD4-41DC-B111-882819DE2F46}" type="slidenum">
              <a:rPr lang="es-ES" smtClean="0"/>
              <a:t>‹Nº›</a:t>
            </a:fld>
            <a:endParaRPr lang="es-ES"/>
          </a:p>
        </p:txBody>
      </p:sp>
    </p:spTree>
    <p:extLst>
      <p:ext uri="{BB962C8B-B14F-4D97-AF65-F5344CB8AC3E}">
        <p14:creationId xmlns:p14="http://schemas.microsoft.com/office/powerpoint/2010/main" val="28434811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8C12B-85F7-4E4C-A3B5-3B4CEEAE6A00}" type="datetimeFigureOut">
              <a:rPr lang="es-ES" smtClean="0"/>
              <a:t>25/05/2021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8399-5CE9-4AF3-B21F-15CC16B1DBE3}" type="slidenum">
              <a:rPr lang="es-ES" smtClean="0"/>
              <a:t>‹Nº›</a:t>
            </a:fld>
            <a:endParaRPr lang="es-ES" dirty="0"/>
          </a:p>
        </p:txBody>
      </p:sp>
    </p:spTree>
    <p:extLst>
      <p:ext uri="{BB962C8B-B14F-4D97-AF65-F5344CB8AC3E}">
        <p14:creationId xmlns:p14="http://schemas.microsoft.com/office/powerpoint/2010/main" val="2995336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a:t>
            </a:fld>
            <a:endParaRPr lang="es-ES"/>
          </a:p>
        </p:txBody>
      </p:sp>
    </p:spTree>
    <p:extLst>
      <p:ext uri="{BB962C8B-B14F-4D97-AF65-F5344CB8AC3E}">
        <p14:creationId xmlns:p14="http://schemas.microsoft.com/office/powerpoint/2010/main" val="378354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31</a:t>
            </a:fld>
            <a:endParaRPr lang="es-ES"/>
          </a:p>
        </p:txBody>
      </p:sp>
    </p:spTree>
    <p:extLst>
      <p:ext uri="{BB962C8B-B14F-4D97-AF65-F5344CB8AC3E}">
        <p14:creationId xmlns:p14="http://schemas.microsoft.com/office/powerpoint/2010/main" val="245529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D332DBE-D8BB-41C5-A820-3E7F59851EF2}" type="slidenum">
              <a:rPr lang="es-MX" smtClean="0"/>
              <a:t>3</a:t>
            </a:fld>
            <a:endParaRPr lang="es-MX"/>
          </a:p>
        </p:txBody>
      </p:sp>
    </p:spTree>
    <p:extLst>
      <p:ext uri="{BB962C8B-B14F-4D97-AF65-F5344CB8AC3E}">
        <p14:creationId xmlns:p14="http://schemas.microsoft.com/office/powerpoint/2010/main" val="307724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D332DBE-D8BB-41C5-A820-3E7F59851EF2}" type="slidenum">
              <a:rPr lang="es-MX" smtClean="0"/>
              <a:t>4</a:t>
            </a:fld>
            <a:endParaRPr lang="es-MX"/>
          </a:p>
        </p:txBody>
      </p:sp>
    </p:spTree>
    <p:extLst>
      <p:ext uri="{BB962C8B-B14F-4D97-AF65-F5344CB8AC3E}">
        <p14:creationId xmlns:p14="http://schemas.microsoft.com/office/powerpoint/2010/main" val="556017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D332DBE-D8BB-41C5-A820-3E7F59851EF2}" type="slidenum">
              <a:rPr lang="es-MX" smtClean="0"/>
              <a:t>5</a:t>
            </a:fld>
            <a:endParaRPr lang="es-MX"/>
          </a:p>
        </p:txBody>
      </p:sp>
    </p:spTree>
    <p:extLst>
      <p:ext uri="{BB962C8B-B14F-4D97-AF65-F5344CB8AC3E}">
        <p14:creationId xmlns:p14="http://schemas.microsoft.com/office/powerpoint/2010/main" val="335053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D332DBE-D8BB-41C5-A820-3E7F59851EF2}" type="slidenum">
              <a:rPr lang="es-MX" smtClean="0"/>
              <a:t>6</a:t>
            </a:fld>
            <a:endParaRPr lang="es-MX"/>
          </a:p>
        </p:txBody>
      </p:sp>
    </p:spTree>
    <p:extLst>
      <p:ext uri="{BB962C8B-B14F-4D97-AF65-F5344CB8AC3E}">
        <p14:creationId xmlns:p14="http://schemas.microsoft.com/office/powerpoint/2010/main" val="3772249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sz="1800" dirty="0">
              <a:effectLst/>
              <a:latin typeface="Times New Roman" panose="02020603050405020304" pitchFamily="18" charset="0"/>
              <a:ea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ED332DBE-D8BB-41C5-A820-3E7F59851EF2}" type="slidenum">
              <a:rPr lang="es-MX" smtClean="0"/>
              <a:t>7</a:t>
            </a:fld>
            <a:endParaRPr lang="es-MX"/>
          </a:p>
        </p:txBody>
      </p:sp>
    </p:spTree>
    <p:extLst>
      <p:ext uri="{BB962C8B-B14F-4D97-AF65-F5344CB8AC3E}">
        <p14:creationId xmlns:p14="http://schemas.microsoft.com/office/powerpoint/2010/main" val="2919879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28</a:t>
            </a:fld>
            <a:endParaRPr lang="es-ES"/>
          </a:p>
        </p:txBody>
      </p:sp>
    </p:spTree>
    <p:extLst>
      <p:ext uri="{BB962C8B-B14F-4D97-AF65-F5344CB8AC3E}">
        <p14:creationId xmlns:p14="http://schemas.microsoft.com/office/powerpoint/2010/main" val="796542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29</a:t>
            </a:fld>
            <a:endParaRPr lang="es-ES"/>
          </a:p>
        </p:txBody>
      </p:sp>
    </p:spTree>
    <p:extLst>
      <p:ext uri="{BB962C8B-B14F-4D97-AF65-F5344CB8AC3E}">
        <p14:creationId xmlns:p14="http://schemas.microsoft.com/office/powerpoint/2010/main" val="218761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30</a:t>
            </a:fld>
            <a:endParaRPr lang="es-ES"/>
          </a:p>
        </p:txBody>
      </p:sp>
    </p:spTree>
    <p:extLst>
      <p:ext uri="{BB962C8B-B14F-4D97-AF65-F5344CB8AC3E}">
        <p14:creationId xmlns:p14="http://schemas.microsoft.com/office/powerpoint/2010/main" val="3128918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_01">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ágenes_Texto importante 01">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12" name="Marcador de posición de imagen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s-ES" noProof="0"/>
              <a:t>Haga clic para modificar el estilo de título del patrón</a:t>
            </a:r>
          </a:p>
        </p:txBody>
      </p:sp>
      <p:sp>
        <p:nvSpPr>
          <p:cNvPr id="20" name="Marcador de número de diapositiva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ángulo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Elipse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Marcador de número de diapositiva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0" name="Título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s-ES" noProof="0"/>
              <a:t>TÍTULO</a:t>
            </a:r>
          </a:p>
        </p:txBody>
      </p:sp>
      <p:sp>
        <p:nvSpPr>
          <p:cNvPr id="17" name="Marcador de texto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Nombre</a:t>
            </a:r>
          </a:p>
        </p:txBody>
      </p:sp>
      <p:sp>
        <p:nvSpPr>
          <p:cNvPr id="18" name="Marcador de texto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Teléfono</a:t>
            </a:r>
          </a:p>
        </p:txBody>
      </p:sp>
      <p:sp>
        <p:nvSpPr>
          <p:cNvPr id="19" name="Marcador de texto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Correo electrónico</a:t>
            </a:r>
          </a:p>
        </p:txBody>
      </p:sp>
      <p:sp>
        <p:nvSpPr>
          <p:cNvPr id="20" name="Marcador de texto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Sitio web</a:t>
            </a:r>
          </a:p>
        </p:txBody>
      </p:sp>
      <p:sp>
        <p:nvSpPr>
          <p:cNvPr id="3" name="Marcador de contenido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8" name="Marcador de contenido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9" name="Marcador de contenido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30" name="Marcador de contenido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3" name="Forma libre: Forma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C7BBA6D3-FEB9-412B-8FBB-095FC3A60ABF}"/>
              </a:ext>
            </a:extLst>
          </p:cNvPr>
          <p:cNvSpPr>
            <a:spLocks noGrp="1"/>
          </p:cNvSpPr>
          <p:nvPr>
            <p:ph idx="1" hasCustomPrompt="1"/>
          </p:nvPr>
        </p:nvSpPr>
        <p:spPr>
          <a:xfrm>
            <a:off x="633186" y="1825625"/>
            <a:ext cx="10815864"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64A4F74B-B2CD-407C-865A-037EDFAC9DB0}"/>
              </a:ext>
            </a:extLst>
          </p:cNvPr>
          <p:cNvSpPr>
            <a:spLocks noGrp="1"/>
          </p:cNvSpPr>
          <p:nvPr>
            <p:ph sz="half" idx="1" hasCustomPrompt="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3">
            <a:extLst>
              <a:ext uri="{FF2B5EF4-FFF2-40B4-BE49-F238E27FC236}">
                <a16:creationId xmlns:a16="http://schemas.microsoft.com/office/drawing/2014/main" id="{A2548E2E-973A-4D52-ACB9-BF564F407308}"/>
              </a:ext>
            </a:extLst>
          </p:cNvPr>
          <p:cNvSpPr>
            <a:spLocks noGrp="1"/>
          </p:cNvSpPr>
          <p:nvPr>
            <p:ph sz="half" idx="2" hasCustomPrompt="1"/>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2">
            <a:extLst>
              <a:ext uri="{FF2B5EF4-FFF2-40B4-BE49-F238E27FC236}">
                <a16:creationId xmlns:a16="http://schemas.microsoft.com/office/drawing/2014/main" id="{10CD1AD0-C8B7-4785-A47D-D822CF4F248F}"/>
              </a:ext>
            </a:extLst>
          </p:cNvPr>
          <p:cNvSpPr>
            <a:spLocks noGrp="1"/>
          </p:cNvSpPr>
          <p:nvPr>
            <p:ph type="body" idx="1" hasCustomPrompt="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4">
            <a:extLst>
              <a:ext uri="{FF2B5EF4-FFF2-40B4-BE49-F238E27FC236}">
                <a16:creationId xmlns:a16="http://schemas.microsoft.com/office/drawing/2014/main" id="{90A1BBCF-EEF1-4C9A-BA10-9657A79560D3}"/>
              </a:ext>
            </a:extLst>
          </p:cNvPr>
          <p:cNvSpPr>
            <a:spLocks noGrp="1"/>
          </p:cNvSpPr>
          <p:nvPr>
            <p:ph type="body" sz="quarter" idx="3" hasCustomPrompt="1"/>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1" name="Marcador de posición de contenido 3">
            <a:extLst>
              <a:ext uri="{FF2B5EF4-FFF2-40B4-BE49-F238E27FC236}">
                <a16:creationId xmlns:a16="http://schemas.microsoft.com/office/drawing/2014/main" id="{79F8415A-57A2-4D5C-97B0-E78499CC7C6F}"/>
              </a:ext>
            </a:extLst>
          </p:cNvPr>
          <p:cNvSpPr>
            <a:spLocks noGrp="1"/>
          </p:cNvSpPr>
          <p:nvPr>
            <p:ph sz="half" idx="2" hasCustomPrompt="1"/>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5">
            <a:extLst>
              <a:ext uri="{FF2B5EF4-FFF2-40B4-BE49-F238E27FC236}">
                <a16:creationId xmlns:a16="http://schemas.microsoft.com/office/drawing/2014/main" id="{37A31490-A10D-455A-B515-E26064D0E10A}"/>
              </a:ext>
            </a:extLst>
          </p:cNvPr>
          <p:cNvSpPr>
            <a:spLocks noGrp="1"/>
          </p:cNvSpPr>
          <p:nvPr>
            <p:ph sz="quarter" idx="4" hasCustomPrompt="1"/>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3">
            <a:extLst>
              <a:ext uri="{FF2B5EF4-FFF2-40B4-BE49-F238E27FC236}">
                <a16:creationId xmlns:a16="http://schemas.microsoft.com/office/drawing/2014/main" id="{9F5DF135-B773-4FF0-A198-687768159124}"/>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4D4BA48E-457A-42FA-BC00-3AE386B38A0C}"/>
              </a:ext>
            </a:extLst>
          </p:cNvPr>
          <p:cNvSpPr>
            <a:spLocks noGrp="1"/>
          </p:cNvSpPr>
          <p:nvPr>
            <p:ph idx="1" hasCustomPrompt="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_02">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Título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0" name="Marcador de posición de texto 3">
            <a:extLst>
              <a:ext uri="{FF2B5EF4-FFF2-40B4-BE49-F238E27FC236}">
                <a16:creationId xmlns:a16="http://schemas.microsoft.com/office/drawing/2014/main" id="{436B2E80-B2B9-4309-8C9B-11D0B83C43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1" name="Marcador de posición de imagen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294346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D42B978-CA15-48D0-92D9-1D919CFDF3F5}" type="datetimeFigureOut">
              <a:rPr lang="es-MX" smtClean="0"/>
              <a:t>25/05/2021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CDF1AA-3590-4416-BA90-645C9483AB3F}" type="slidenum">
              <a:rPr lang="es-MX" smtClean="0"/>
              <a:t>‹Nº›</a:t>
            </a:fld>
            <a:endParaRPr lang="es-MX"/>
          </a:p>
        </p:txBody>
      </p:sp>
    </p:spTree>
    <p:extLst>
      <p:ext uri="{BB962C8B-B14F-4D97-AF65-F5344CB8AC3E}">
        <p14:creationId xmlns:p14="http://schemas.microsoft.com/office/powerpoint/2010/main" val="1514402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03">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s-ES" noProof="0"/>
              <a:t>Subtítulo</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s-ES" noProof="0"/>
              <a:t>Insertar imagen</a:t>
            </a:r>
          </a:p>
        </p:txBody>
      </p:sp>
      <p:sp>
        <p:nvSpPr>
          <p:cNvPr id="2" name="Título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728D712-0D13-4ECD-9BEB-B8EE651FF63F}"/>
              </a:ext>
            </a:extLst>
          </p:cNvPr>
          <p:cNvSpPr>
            <a:spLocks noGrp="1"/>
          </p:cNvSpPr>
          <p:nvPr>
            <p:ph type="body" idx="1" hasCustomPrompt="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s-ES" noProof="0"/>
              <a:t>Editar estilos de texto del patrón</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hasCustomPrompt="1"/>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ido_2 columna Vertical">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texto 12">
            <a:extLst>
              <a:ext uri="{FF2B5EF4-FFF2-40B4-BE49-F238E27FC236}">
                <a16:creationId xmlns:a16="http://schemas.microsoft.com/office/drawing/2014/main" id="{C3BB8EAB-4266-4938-A8CB-6D18C938017F}"/>
              </a:ext>
            </a:extLst>
          </p:cNvPr>
          <p:cNvSpPr>
            <a:spLocks noGrp="1"/>
          </p:cNvSpPr>
          <p:nvPr>
            <p:ph type="body" sz="quarter" idx="14" hasCustomPrompt="1"/>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12" name="Marcador de contenido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5" name="Marcador de número de diapositiva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ido_1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número de diapositiva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ido">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s-ES" noProof="0"/>
              <a:t>Icono</a:t>
            </a:r>
          </a:p>
        </p:txBody>
      </p:sp>
      <p:grpSp>
        <p:nvGrpSpPr>
          <p:cNvPr id="11" name="Grupo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ángulo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5" name="Marcador de número de diapositiva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Marcador de posición de número de diapositiva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s-ES" noProof="0" smtClean="0"/>
              <a:pPr algn="ctr" rtl="0"/>
              <a:t>‹Nº›</a:t>
            </a:fld>
            <a:endParaRPr lang="es-ES" noProof="0"/>
          </a:p>
        </p:txBody>
      </p:sp>
      <p:sp>
        <p:nvSpPr>
          <p:cNvPr id="2" name="Marcador de posición de título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descr="Tres personas sentadas en una mesa de picnic">
            <a:extLst>
              <a:ext uri="{FF2B5EF4-FFF2-40B4-BE49-F238E27FC236}">
                <a16:creationId xmlns:a16="http://schemas.microsoft.com/office/drawing/2014/main" id="{0B90EB26-97FD-4B8B-86E0-B00589E0946D}"/>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1" y="0"/>
            <a:ext cx="6676568" cy="6858000"/>
          </a:xfrm>
        </p:spPr>
      </p:pic>
      <p:sp>
        <p:nvSpPr>
          <p:cNvPr id="2" name="Título 1">
            <a:extLst>
              <a:ext uri="{FF2B5EF4-FFF2-40B4-BE49-F238E27FC236}">
                <a16:creationId xmlns:a16="http://schemas.microsoft.com/office/drawing/2014/main" id="{28BAA8DA-C40B-4AB9-9407-30FB70335152}"/>
              </a:ext>
            </a:extLst>
          </p:cNvPr>
          <p:cNvSpPr>
            <a:spLocks noGrp="1"/>
          </p:cNvSpPr>
          <p:nvPr>
            <p:ph type="ctrTitle"/>
          </p:nvPr>
        </p:nvSpPr>
        <p:spPr>
          <a:xfrm>
            <a:off x="6690041" y="414441"/>
            <a:ext cx="5576884" cy="3576791"/>
          </a:xfrm>
        </p:spPr>
        <p:txBody>
          <a:bodyPr rtlCol="0"/>
          <a:lstStyle/>
          <a:p>
            <a:pPr algn="ctr" rtl="0"/>
            <a:r>
              <a:rPr lang="es-MX" sz="4000" b="1" i="0" dirty="0">
                <a:solidFill>
                  <a:srgbClr val="000000"/>
                </a:solidFill>
                <a:effectLst/>
                <a:latin typeface="verdana" panose="020B0604030504040204" pitchFamily="34" charset="0"/>
              </a:rPr>
              <a:t>La lógica en la investigación y el desarrollo del conocimiento demográfico</a:t>
            </a:r>
            <a:endParaRPr lang="es-ES" sz="4000" dirty="0"/>
          </a:p>
        </p:txBody>
      </p:sp>
      <p:grpSp>
        <p:nvGrpSpPr>
          <p:cNvPr id="4" name="Grupo 3" descr="elemento decorativo">
            <a:extLst>
              <a:ext uri="{FF2B5EF4-FFF2-40B4-BE49-F238E27FC236}">
                <a16:creationId xmlns:a16="http://schemas.microsoft.com/office/drawing/2014/main" id="{EB664AAE-5AE9-41D7-8346-002B9F445323}"/>
              </a:ext>
            </a:extLst>
          </p:cNvPr>
          <p:cNvGrpSpPr/>
          <p:nvPr/>
        </p:nvGrpSpPr>
        <p:grpSpPr>
          <a:xfrm>
            <a:off x="-3740" y="0"/>
            <a:ext cx="6208649" cy="6858000"/>
            <a:chOff x="-3740" y="0"/>
            <a:chExt cx="6208649" cy="6858000"/>
          </a:xfrm>
        </p:grpSpPr>
        <p:sp>
          <p:nvSpPr>
            <p:cNvPr id="11" name="Forma libre: Forma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9" name="Rectángulo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5" name="Subtítulo 4">
            <a:extLst>
              <a:ext uri="{FF2B5EF4-FFF2-40B4-BE49-F238E27FC236}">
                <a16:creationId xmlns:a16="http://schemas.microsoft.com/office/drawing/2014/main" id="{52A8E99B-5077-4558-9130-9C16B2CBCA2A}"/>
              </a:ext>
            </a:extLst>
          </p:cNvPr>
          <p:cNvSpPr>
            <a:spLocks noGrp="1"/>
          </p:cNvSpPr>
          <p:nvPr>
            <p:ph type="subTitle" idx="1"/>
          </p:nvPr>
        </p:nvSpPr>
        <p:spPr>
          <a:xfrm>
            <a:off x="7656339" y="5329363"/>
            <a:ext cx="3778879" cy="1114196"/>
          </a:xfrm>
        </p:spPr>
        <p:txBody>
          <a:bodyPr/>
          <a:lstStyle/>
          <a:p>
            <a:pPr marL="285750" indent="-285750">
              <a:lnSpc>
                <a:spcPts val="2000"/>
              </a:lnSpc>
              <a:spcBef>
                <a:spcPts val="0"/>
              </a:spcBef>
              <a:buFont typeface="Arial" panose="020B0604020202020204" pitchFamily="34" charset="0"/>
              <a:buChar char="•"/>
            </a:pPr>
            <a:r>
              <a:rPr lang="es-MX" sz="1864" b="1" dirty="0"/>
              <a:t>Víctor</a:t>
            </a:r>
            <a:r>
              <a:rPr lang="es-MX" b="1" dirty="0"/>
              <a:t> Hugo Grajeda Cortes.</a:t>
            </a:r>
          </a:p>
          <a:p>
            <a:pPr marL="285750" indent="-285750">
              <a:lnSpc>
                <a:spcPts val="2000"/>
              </a:lnSpc>
              <a:spcBef>
                <a:spcPts val="0"/>
              </a:spcBef>
              <a:buFont typeface="Arial" panose="020B0604020202020204" pitchFamily="34" charset="0"/>
              <a:buChar char="•"/>
            </a:pPr>
            <a:r>
              <a:rPr lang="es-MX" b="1" dirty="0"/>
              <a:t>Ángel Iván Valdivia Aguilar.</a:t>
            </a:r>
          </a:p>
          <a:p>
            <a:pPr marL="285750" indent="-285750">
              <a:lnSpc>
                <a:spcPts val="2000"/>
              </a:lnSpc>
              <a:spcBef>
                <a:spcPts val="0"/>
              </a:spcBef>
              <a:buFont typeface="Arial" panose="020B0604020202020204" pitchFamily="34" charset="0"/>
              <a:buChar char="•"/>
            </a:pPr>
            <a:r>
              <a:rPr lang="es-MX" b="1" dirty="0"/>
              <a:t>Josué Daniel Robles Mercado.</a:t>
            </a:r>
          </a:p>
          <a:p>
            <a:pPr marL="285750" indent="-285750">
              <a:lnSpc>
                <a:spcPts val="2000"/>
              </a:lnSpc>
              <a:spcBef>
                <a:spcPts val="0"/>
              </a:spcBef>
              <a:buFont typeface="Arial" panose="020B0604020202020204" pitchFamily="34" charset="0"/>
              <a:buChar char="•"/>
            </a:pPr>
            <a:r>
              <a:rPr lang="es-MX" b="1" dirty="0"/>
              <a:t>Christopher Ariel Palacios González.</a:t>
            </a:r>
          </a:p>
          <a:p>
            <a:pPr marL="285750" indent="-285750">
              <a:lnSpc>
                <a:spcPts val="2000"/>
              </a:lnSpc>
              <a:spcBef>
                <a:spcPts val="0"/>
              </a:spcBef>
              <a:buFont typeface="Arial" panose="020B0604020202020204" pitchFamily="34" charset="0"/>
              <a:buChar char="•"/>
            </a:pPr>
            <a:r>
              <a:rPr lang="es-MX" b="1" dirty="0"/>
              <a:t>Alan Leonardo Hernández Aparicio</a:t>
            </a:r>
          </a:p>
          <a:p>
            <a:pPr marL="285750" indent="-285750">
              <a:buFont typeface="Arial" panose="020B0604020202020204" pitchFamily="34" charset="0"/>
              <a:buChar char="•"/>
            </a:pPr>
            <a:endParaRPr lang="es-MX" b="1" dirty="0"/>
          </a:p>
        </p:txBody>
      </p:sp>
      <p:pic>
        <p:nvPicPr>
          <p:cNvPr id="10" name="Imagen 9" descr="Linea de tiempo del Electromagnetismo (Alonso Mendez Tapia) timeline |  Timetoast timelines">
            <a:extLst>
              <a:ext uri="{FF2B5EF4-FFF2-40B4-BE49-F238E27FC236}">
                <a16:creationId xmlns:a16="http://schemas.microsoft.com/office/drawing/2014/main" id="{5CE1F995-BD74-42A5-824A-152548B50E4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19787" y="68726"/>
            <a:ext cx="3848100" cy="875665"/>
          </a:xfrm>
          <a:prstGeom prst="rect">
            <a:avLst/>
          </a:prstGeom>
          <a:noFill/>
          <a:ln>
            <a:noFill/>
          </a:ln>
        </p:spPr>
      </p:pic>
      <p:sp>
        <p:nvSpPr>
          <p:cNvPr id="6" name="CuadroTexto 5">
            <a:extLst>
              <a:ext uri="{FF2B5EF4-FFF2-40B4-BE49-F238E27FC236}">
                <a16:creationId xmlns:a16="http://schemas.microsoft.com/office/drawing/2014/main" id="{B45531EE-3E35-4603-AB50-DDC9270B347B}"/>
              </a:ext>
            </a:extLst>
          </p:cNvPr>
          <p:cNvSpPr txBox="1"/>
          <p:nvPr/>
        </p:nvSpPr>
        <p:spPr>
          <a:xfrm>
            <a:off x="8643127" y="4453403"/>
            <a:ext cx="1670712" cy="369332"/>
          </a:xfrm>
          <a:prstGeom prst="rect">
            <a:avLst/>
          </a:prstGeom>
          <a:noFill/>
        </p:spPr>
        <p:txBody>
          <a:bodyPr wrap="square" rtlCol="0">
            <a:spAutoFit/>
          </a:bodyPr>
          <a:lstStyle/>
          <a:p>
            <a:pPr algn="ctr"/>
            <a:r>
              <a:rPr lang="es-MX" dirty="0"/>
              <a:t>Integrantes:</a:t>
            </a:r>
          </a:p>
        </p:txBody>
      </p:sp>
    </p:spTree>
    <p:extLst>
      <p:ext uri="{BB962C8B-B14F-4D97-AF65-F5344CB8AC3E}">
        <p14:creationId xmlns:p14="http://schemas.microsoft.com/office/powerpoint/2010/main" val="172556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C45EE3-24BB-4074-99E3-A2843DE422F2}"/>
              </a:ext>
            </a:extLst>
          </p:cNvPr>
          <p:cNvSpPr>
            <a:spLocks noGrp="1"/>
          </p:cNvSpPr>
          <p:nvPr>
            <p:ph type="ctrTitle"/>
          </p:nvPr>
        </p:nvSpPr>
        <p:spPr>
          <a:xfrm>
            <a:off x="1524000" y="406400"/>
            <a:ext cx="9144000" cy="2387600"/>
          </a:xfrm>
        </p:spPr>
        <p:txBody>
          <a:bodyPr>
            <a:normAutofit/>
          </a:bodyPr>
          <a:lstStyle/>
          <a:p>
            <a:pPr algn="l"/>
            <a:r>
              <a:rPr lang="es-MX" sz="4000" b="1" u="sng" dirty="0"/>
              <a:t>¿Para qué sirve?</a:t>
            </a:r>
          </a:p>
        </p:txBody>
      </p:sp>
      <p:sp>
        <p:nvSpPr>
          <p:cNvPr id="3" name="Subtítulo 2">
            <a:extLst>
              <a:ext uri="{FF2B5EF4-FFF2-40B4-BE49-F238E27FC236}">
                <a16:creationId xmlns:a16="http://schemas.microsoft.com/office/drawing/2014/main" id="{2C187654-8E77-4628-A7B6-9B6B69492F43}"/>
              </a:ext>
            </a:extLst>
          </p:cNvPr>
          <p:cNvSpPr>
            <a:spLocks noGrp="1"/>
          </p:cNvSpPr>
          <p:nvPr>
            <p:ph type="subTitle" idx="1"/>
          </p:nvPr>
        </p:nvSpPr>
        <p:spPr>
          <a:xfrm>
            <a:off x="2088030" y="2907791"/>
            <a:ext cx="8579970" cy="1552997"/>
          </a:xfrm>
        </p:spPr>
        <p:txBody>
          <a:bodyPr/>
          <a:lstStyle/>
          <a:p>
            <a:pPr algn="just"/>
            <a:r>
              <a:rPr lang="es-MX" sz="2400" dirty="0"/>
              <a:t>Sirve para particularizar los casos generales, ósea ir de algo plural a lo singular; Para pasar de una regla a sus aplicaciones; Para dar varias interpretaciones particulares a una fórmula general y para demostrar hipótesis. </a:t>
            </a:r>
          </a:p>
        </p:txBody>
      </p:sp>
    </p:spTree>
    <p:extLst>
      <p:ext uri="{BB962C8B-B14F-4D97-AF65-F5344CB8AC3E}">
        <p14:creationId xmlns:p14="http://schemas.microsoft.com/office/powerpoint/2010/main" val="1761520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BCDCDA-FC29-483A-8023-D25738D81780}"/>
              </a:ext>
            </a:extLst>
          </p:cNvPr>
          <p:cNvSpPr>
            <a:spLocks noGrp="1"/>
          </p:cNvSpPr>
          <p:nvPr>
            <p:ph type="ctrTitle"/>
          </p:nvPr>
        </p:nvSpPr>
        <p:spPr>
          <a:xfrm>
            <a:off x="954156" y="0"/>
            <a:ext cx="9144000" cy="2387600"/>
          </a:xfrm>
        </p:spPr>
        <p:txBody>
          <a:bodyPr>
            <a:normAutofit/>
          </a:bodyPr>
          <a:lstStyle/>
          <a:p>
            <a:r>
              <a:rPr lang="es-MX" sz="4000" b="1" u="sng" dirty="0"/>
              <a:t>Relación con el desarrollo demográfico </a:t>
            </a:r>
          </a:p>
        </p:txBody>
      </p:sp>
      <p:sp>
        <p:nvSpPr>
          <p:cNvPr id="3" name="Subtítulo 2">
            <a:extLst>
              <a:ext uri="{FF2B5EF4-FFF2-40B4-BE49-F238E27FC236}">
                <a16:creationId xmlns:a16="http://schemas.microsoft.com/office/drawing/2014/main" id="{84018ABF-5B79-4B62-AB23-356552DE5DEE}"/>
              </a:ext>
            </a:extLst>
          </p:cNvPr>
          <p:cNvSpPr>
            <a:spLocks noGrp="1"/>
          </p:cNvSpPr>
          <p:nvPr>
            <p:ph type="subTitle" idx="1"/>
          </p:nvPr>
        </p:nvSpPr>
        <p:spPr>
          <a:xfrm>
            <a:off x="1524000" y="2870200"/>
            <a:ext cx="9144000" cy="2387600"/>
          </a:xfrm>
        </p:spPr>
        <p:txBody>
          <a:bodyPr>
            <a:normAutofit/>
          </a:bodyPr>
          <a:lstStyle/>
          <a:p>
            <a:pPr algn="l"/>
            <a:r>
              <a:rPr lang="es-MX" sz="2400" dirty="0"/>
              <a:t>Con esta inferencia podemos llegar a conclusiones sobre que será de la humanidad en algunos años si la población sigue aumentando. Surgen preguntas como: ¿debemos preocuparnos por el futuro? ¿los recursos disminuirán cuando la población sea demasiada? ¿debemos preocuparnos por el futuro?</a:t>
            </a:r>
          </a:p>
        </p:txBody>
      </p:sp>
    </p:spTree>
    <p:extLst>
      <p:ext uri="{BB962C8B-B14F-4D97-AF65-F5344CB8AC3E}">
        <p14:creationId xmlns:p14="http://schemas.microsoft.com/office/powerpoint/2010/main" val="406989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7F5446C-33DF-4358-AAC5-40E07DFFBB2F}"/>
              </a:ext>
            </a:extLst>
          </p:cNvPr>
          <p:cNvSpPr>
            <a:spLocks noGrp="1"/>
          </p:cNvSpPr>
          <p:nvPr>
            <p:ph type="subTitle" idx="1"/>
          </p:nvPr>
        </p:nvSpPr>
        <p:spPr>
          <a:xfrm>
            <a:off x="1524000" y="1205948"/>
            <a:ext cx="9144000" cy="4012095"/>
          </a:xfrm>
        </p:spPr>
        <p:txBody>
          <a:bodyPr/>
          <a:lstStyle/>
          <a:p>
            <a:pPr algn="l"/>
            <a:r>
              <a:rPr lang="es-MX" sz="2000" dirty="0"/>
              <a:t>Malthus(1978) Desmiente las falacias de quienes confirman que el futuro será favorable para nosotros mientras vaya creciendo la población. El punto de partida fue reconocer la desigualdad que había entre el crecimiento de la población y los medios de subsistencia por el otro. Diciendo que el numero de personas aumenta antes de que aumenten los medios de subsistencia.</a:t>
            </a:r>
          </a:p>
        </p:txBody>
      </p:sp>
      <p:pic>
        <p:nvPicPr>
          <p:cNvPr id="4" name="Imagen 3">
            <a:extLst>
              <a:ext uri="{FF2B5EF4-FFF2-40B4-BE49-F238E27FC236}">
                <a16:creationId xmlns:a16="http://schemas.microsoft.com/office/drawing/2014/main" id="{3CB48EA2-51EA-45C4-AE25-05673BDA05E7}"/>
              </a:ext>
            </a:extLst>
          </p:cNvPr>
          <p:cNvPicPr>
            <a:picLocks noChangeAspect="1"/>
          </p:cNvPicPr>
          <p:nvPr/>
        </p:nvPicPr>
        <p:blipFill>
          <a:blip r:embed="rId2"/>
          <a:stretch>
            <a:fillRect/>
          </a:stretch>
        </p:blipFill>
        <p:spPr>
          <a:xfrm>
            <a:off x="4200111" y="3429000"/>
            <a:ext cx="3963228" cy="2470040"/>
          </a:xfrm>
          <a:prstGeom prst="rect">
            <a:avLst/>
          </a:prstGeom>
        </p:spPr>
      </p:pic>
    </p:spTree>
    <p:extLst>
      <p:ext uri="{BB962C8B-B14F-4D97-AF65-F5344CB8AC3E}">
        <p14:creationId xmlns:p14="http://schemas.microsoft.com/office/powerpoint/2010/main" val="3675935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57469E-45C3-4F13-AA02-53857C9B5573}"/>
              </a:ext>
            </a:extLst>
          </p:cNvPr>
          <p:cNvSpPr>
            <a:spLocks noGrp="1"/>
          </p:cNvSpPr>
          <p:nvPr>
            <p:ph idx="1"/>
          </p:nvPr>
        </p:nvSpPr>
        <p:spPr/>
        <p:txBody>
          <a:bodyPr/>
          <a:lstStyle/>
          <a:p>
            <a:pPr marL="0" indent="0">
              <a:buNone/>
            </a:pPr>
            <a:r>
              <a:rPr lang="es-MX" dirty="0"/>
              <a:t>Según la inferencia deductiva:</a:t>
            </a:r>
          </a:p>
          <a:p>
            <a:pPr marL="0" indent="0">
              <a:buNone/>
            </a:pPr>
            <a:r>
              <a:rPr lang="es-MX" dirty="0"/>
              <a:t>Si aumenta la población hay menos trabajo.</a:t>
            </a:r>
          </a:p>
          <a:p>
            <a:pPr marL="0" indent="0">
              <a:buNone/>
            </a:pPr>
            <a:r>
              <a:rPr lang="es-MX" dirty="0"/>
              <a:t>Si hay mas trabajo mejora la calidad de vida.</a:t>
            </a:r>
          </a:p>
          <a:p>
            <a:pPr marL="0" indent="0">
              <a:buNone/>
            </a:pPr>
            <a:r>
              <a:rPr lang="es-MX" dirty="0"/>
              <a:t>Si aumenta la población mejora la calidad de vida.</a:t>
            </a:r>
          </a:p>
          <a:p>
            <a:pPr marL="0" indent="0">
              <a:buNone/>
            </a:pPr>
            <a:endParaRPr lang="es-MX" dirty="0"/>
          </a:p>
          <a:p>
            <a:pPr marL="0" indent="0">
              <a:buNone/>
            </a:pPr>
            <a:r>
              <a:rPr lang="es-MX" dirty="0"/>
              <a:t>Gracias a este inferencia se desmiente una teoría positiva sobre el futo de la humanidad si aumenta la población.</a:t>
            </a:r>
          </a:p>
        </p:txBody>
      </p:sp>
    </p:spTree>
    <p:extLst>
      <p:ext uri="{BB962C8B-B14F-4D97-AF65-F5344CB8AC3E}">
        <p14:creationId xmlns:p14="http://schemas.microsoft.com/office/powerpoint/2010/main" val="224266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D33861-7CD6-48B6-800F-C3838CC889AA}"/>
              </a:ext>
            </a:extLst>
          </p:cNvPr>
          <p:cNvSpPr>
            <a:spLocks noGrp="1"/>
          </p:cNvSpPr>
          <p:nvPr>
            <p:ph type="ctrTitle"/>
          </p:nvPr>
        </p:nvSpPr>
        <p:spPr>
          <a:xfrm>
            <a:off x="1634884" y="-470648"/>
            <a:ext cx="8791575" cy="2387600"/>
          </a:xfrm>
        </p:spPr>
        <p:txBody>
          <a:bodyPr/>
          <a:lstStyle/>
          <a:p>
            <a:pPr algn="ctr"/>
            <a:r>
              <a:rPr lang="en-US" dirty="0"/>
              <a:t>¿Que es la </a:t>
            </a:r>
            <a:r>
              <a:rPr lang="en-US" dirty="0" err="1"/>
              <a:t>inferencia</a:t>
            </a:r>
            <a:r>
              <a:rPr lang="en-US" dirty="0"/>
              <a:t> </a:t>
            </a:r>
            <a:r>
              <a:rPr lang="en-US" dirty="0" err="1"/>
              <a:t>inductiva</a:t>
            </a:r>
            <a:r>
              <a:rPr lang="en-US" dirty="0"/>
              <a:t>?</a:t>
            </a:r>
          </a:p>
        </p:txBody>
      </p:sp>
      <p:sp>
        <p:nvSpPr>
          <p:cNvPr id="3" name="Subtítulo 2">
            <a:extLst>
              <a:ext uri="{FF2B5EF4-FFF2-40B4-BE49-F238E27FC236}">
                <a16:creationId xmlns:a16="http://schemas.microsoft.com/office/drawing/2014/main" id="{8C644D9F-4DF2-4A72-A08E-9DFDA80B32DD}"/>
              </a:ext>
            </a:extLst>
          </p:cNvPr>
          <p:cNvSpPr>
            <a:spLocks noGrp="1"/>
          </p:cNvSpPr>
          <p:nvPr>
            <p:ph type="subTitle" idx="1"/>
          </p:nvPr>
        </p:nvSpPr>
        <p:spPr>
          <a:xfrm>
            <a:off x="1560122" y="2394339"/>
            <a:ext cx="9944019" cy="2010883"/>
          </a:xfrm>
        </p:spPr>
        <p:txBody>
          <a:bodyPr>
            <a:normAutofit/>
          </a:bodyPr>
          <a:lstStyle/>
          <a:p>
            <a:pPr algn="just"/>
            <a:r>
              <a:rPr lang="es-MX" sz="1700" dirty="0">
                <a:solidFill>
                  <a:srgbClr val="000000"/>
                </a:solidFill>
                <a:effectLst/>
                <a:latin typeface="Arial" panose="020B0604020202020204" pitchFamily="34" charset="0"/>
                <a:ea typeface="Calibri" panose="020F0502020204030204" pitchFamily="34" charset="0"/>
              </a:rPr>
              <a:t>es un razonamiento discursivo </a:t>
            </a:r>
          </a:p>
          <a:p>
            <a:pPr algn="just"/>
            <a:r>
              <a:rPr lang="es-MX" sz="1700" dirty="0">
                <a:solidFill>
                  <a:srgbClr val="000000"/>
                </a:solidFill>
                <a:effectLst/>
                <a:latin typeface="Arial" panose="020B0604020202020204" pitchFamily="34" charset="0"/>
                <a:ea typeface="Calibri" panose="020F0502020204030204" pitchFamily="34" charset="0"/>
              </a:rPr>
              <a:t>en el cual se parte de varias proposiciones</a:t>
            </a:r>
          </a:p>
          <a:p>
            <a:pPr algn="just"/>
            <a:r>
              <a:rPr lang="es-MX" sz="1700" dirty="0">
                <a:solidFill>
                  <a:srgbClr val="000000"/>
                </a:solidFill>
                <a:effectLst/>
                <a:latin typeface="Arial" panose="020B0604020202020204" pitchFamily="34" charset="0"/>
                <a:ea typeface="Calibri" panose="020F0502020204030204" pitchFamily="34" charset="0"/>
              </a:rPr>
              <a:t>que generalmente son singulares o particulares.</a:t>
            </a:r>
          </a:p>
          <a:p>
            <a:pPr algn="just"/>
            <a:r>
              <a:rPr lang="es-MX" sz="1700" dirty="0">
                <a:solidFill>
                  <a:srgbClr val="000000"/>
                </a:solidFill>
                <a:effectLst/>
                <a:latin typeface="Arial" panose="020B0604020202020204" pitchFamily="34" charset="0"/>
                <a:ea typeface="Calibri" panose="020F0502020204030204" pitchFamily="34" charset="0"/>
              </a:rPr>
              <a:t>se parte del reconocimiento de que el mundo exterior y</a:t>
            </a:r>
          </a:p>
          <a:p>
            <a:pPr algn="just"/>
            <a:r>
              <a:rPr lang="es-MX" sz="1700" dirty="0">
                <a:solidFill>
                  <a:srgbClr val="000000"/>
                </a:solidFill>
                <a:effectLst/>
                <a:latin typeface="Arial" panose="020B0604020202020204" pitchFamily="34" charset="0"/>
                <a:ea typeface="Calibri" panose="020F0502020204030204" pitchFamily="34" charset="0"/>
              </a:rPr>
              <a:t> sus leyes son cognoscibles.</a:t>
            </a:r>
            <a:r>
              <a:rPr lang="es-MX" sz="17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r>
              <a:rPr lang="es-MX"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r>
              <a:rPr lang="es-MX" sz="1700" dirty="0">
                <a:solidFill>
                  <a:srgbClr val="202124"/>
                </a:solidFill>
                <a:effectLst/>
                <a:latin typeface="Arial" panose="020B0604020202020204" pitchFamily="34" charset="0"/>
                <a:ea typeface="Calibri" panose="020F0502020204030204" pitchFamily="34" charset="0"/>
                <a:cs typeface="Arial" panose="020B0604020202020204" pitchFamily="34" charset="0"/>
              </a:rPr>
              <a:t>Que puede ser conocido o comprendido</a:t>
            </a:r>
            <a:r>
              <a:rPr lang="es-MX"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700" dirty="0">
              <a:effectLst/>
              <a:latin typeface="Arial" panose="020B0604020202020204" pitchFamily="34" charset="0"/>
              <a:ea typeface="Calibri" panose="020F0502020204030204" pitchFamily="34" charset="0"/>
              <a:cs typeface="Arial" panose="020B0604020202020204" pitchFamily="34" charset="0"/>
            </a:endParaRPr>
          </a:p>
          <a:p>
            <a:endParaRPr lang="en-US" sz="1200" dirty="0"/>
          </a:p>
        </p:txBody>
      </p:sp>
    </p:spTree>
    <p:extLst>
      <p:ext uri="{BB962C8B-B14F-4D97-AF65-F5344CB8AC3E}">
        <p14:creationId xmlns:p14="http://schemas.microsoft.com/office/powerpoint/2010/main" val="2032716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CE80F37-9200-42B6-835C-35EF78508C98}"/>
              </a:ext>
            </a:extLst>
          </p:cNvPr>
          <p:cNvSpPr>
            <a:spLocks noGrp="1"/>
          </p:cNvSpPr>
          <p:nvPr>
            <p:ph idx="1"/>
          </p:nvPr>
        </p:nvSpPr>
        <p:spPr>
          <a:xfrm>
            <a:off x="1032145" y="644974"/>
            <a:ext cx="9905999" cy="3541714"/>
          </a:xfrm>
        </p:spPr>
        <p:txBody>
          <a:bodyPr>
            <a:normAutofit/>
          </a:bodyPr>
          <a:lstStyle/>
          <a:p>
            <a:pPr marL="0" indent="0">
              <a:buNone/>
            </a:pPr>
            <a:r>
              <a:rPr lang="en-US" sz="1800" dirty="0">
                <a:latin typeface="Arial" panose="020B0604020202020204" pitchFamily="34" charset="0"/>
                <a:cs typeface="Arial" panose="020B0604020202020204" pitchFamily="34" charset="0"/>
              </a:rPr>
              <a:t>Es por </a:t>
            </a:r>
            <a:r>
              <a:rPr lang="en-US" sz="1800" dirty="0" err="1">
                <a:latin typeface="Arial" panose="020B0604020202020204" pitchFamily="34" charset="0"/>
                <a:cs typeface="Arial" panose="020B0604020202020204" pitchFamily="34" charset="0"/>
              </a:rPr>
              <a:t>esto</a:t>
            </a:r>
            <a:r>
              <a:rPr lang="en-US" sz="1800" dirty="0">
                <a:latin typeface="Arial" panose="020B0604020202020204" pitchFamily="34" charset="0"/>
                <a:cs typeface="Arial" panose="020B0604020202020204" pitchFamily="34" charset="0"/>
              </a:rPr>
              <a:t> que </a:t>
            </a:r>
            <a:r>
              <a:rPr lang="en-US" sz="1800" dirty="0" err="1">
                <a:latin typeface="Arial" panose="020B0604020202020204" pitchFamily="34" charset="0"/>
                <a:cs typeface="Arial" panose="020B0604020202020204" pitchFamily="34" charset="0"/>
              </a:rPr>
              <a:t>su</a:t>
            </a:r>
            <a:r>
              <a:rPr lang="en-US" sz="1800" dirty="0">
                <a:latin typeface="Arial" panose="020B0604020202020204" pitchFamily="34" charset="0"/>
                <a:cs typeface="Arial" panose="020B0604020202020204" pitchFamily="34" charset="0"/>
              </a:rPr>
              <a:t> </a:t>
            </a:r>
            <a:r>
              <a:rPr lang="es-MX" sz="1800" dirty="0">
                <a:effectLst/>
                <a:latin typeface="Arial" panose="020B0604020202020204" pitchFamily="34" charset="0"/>
                <a:ea typeface="Calibri" panose="020F0502020204030204" pitchFamily="34" charset="0"/>
                <a:cs typeface="Arial" panose="020B0604020202020204" pitchFamily="34" charset="0"/>
              </a:rPr>
              <a:t>cognoscibilidad </a:t>
            </a:r>
          </a:p>
          <a:p>
            <a:pPr marL="0" indent="0">
              <a:buNone/>
            </a:pPr>
            <a:r>
              <a:rPr lang="es-MX" sz="1800" dirty="0">
                <a:effectLst/>
                <a:latin typeface="Arial" panose="020B0604020202020204" pitchFamily="34" charset="0"/>
                <a:ea typeface="Calibri" panose="020F0502020204030204" pitchFamily="34" charset="0"/>
                <a:cs typeface="Arial" panose="020B0604020202020204" pitchFamily="34" charset="0"/>
              </a:rPr>
              <a:t>constituyen la base científica de los razonamientos inductivos,</a:t>
            </a:r>
          </a:p>
          <a:p>
            <a:pPr marL="0" indent="0">
              <a:buNone/>
            </a:pPr>
            <a:r>
              <a:rPr lang="es-MX" sz="1800" dirty="0">
                <a:effectLst/>
                <a:latin typeface="Arial" panose="020B0604020202020204" pitchFamily="34" charset="0"/>
                <a:ea typeface="Calibri" panose="020F0502020204030204" pitchFamily="34" charset="0"/>
              </a:rPr>
              <a:t>la observación y la experimentación desempeñan un papel importante.</a:t>
            </a:r>
          </a:p>
          <a:p>
            <a:pPr marL="0" indent="0">
              <a:buNone/>
            </a:pPr>
            <a:r>
              <a:rPr lang="en-US" sz="1800" dirty="0">
                <a:latin typeface="Arial" panose="020B0604020202020204" pitchFamily="34" charset="0"/>
                <a:cs typeface="Arial" panose="020B0604020202020204" pitchFamily="34" charset="0"/>
              </a:rPr>
              <a:t>Un ejemplo de este racionamiento podria ser :</a:t>
            </a:r>
          </a:p>
          <a:p>
            <a:pPr marL="0" indent="0">
              <a:buNone/>
            </a:pPr>
            <a:r>
              <a:rPr lang="en-US" sz="1800" dirty="0">
                <a:latin typeface="Arial" panose="020B0604020202020204" pitchFamily="34" charset="0"/>
                <a:cs typeface="Arial" panose="020B0604020202020204" pitchFamily="34" charset="0"/>
              </a:rPr>
              <a:t>Premisa 1: Maria comio chocolate y le duele la panza.</a:t>
            </a:r>
          </a:p>
          <a:p>
            <a:pPr marL="0" indent="0">
              <a:buNone/>
            </a:pPr>
            <a:r>
              <a:rPr lang="en-US" sz="1800" dirty="0">
                <a:latin typeface="Arial" panose="020B0604020202020204" pitchFamily="34" charset="0"/>
                <a:cs typeface="Arial" panose="020B0604020202020204" pitchFamily="34" charset="0"/>
              </a:rPr>
              <a:t>Premisa 2: Sandra Tambien comio chocolate y el duele la panza.</a:t>
            </a:r>
          </a:p>
          <a:p>
            <a:pPr marL="0" indent="0">
              <a:buNone/>
            </a:pPr>
            <a:r>
              <a:rPr lang="en-US" sz="1800" dirty="0">
                <a:latin typeface="Arial" panose="020B0604020202020204" pitchFamily="34" charset="0"/>
                <a:cs typeface="Arial" panose="020B0604020202020204" pitchFamily="34" charset="0"/>
              </a:rPr>
              <a:t>Por lo tanto: si comes chocolate te dolera la panza. </a:t>
            </a:r>
            <a:endParaRPr lang="es-MX" sz="1800"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5EEDA9A5-9C4F-4D18-8B26-89E672D5F79E}"/>
              </a:ext>
            </a:extLst>
          </p:cNvPr>
          <p:cNvPicPr>
            <a:picLocks noChangeAspect="1"/>
          </p:cNvPicPr>
          <p:nvPr/>
        </p:nvPicPr>
        <p:blipFill>
          <a:blip r:embed="rId2"/>
          <a:stretch>
            <a:fillRect/>
          </a:stretch>
        </p:blipFill>
        <p:spPr>
          <a:xfrm>
            <a:off x="7098371" y="4276636"/>
            <a:ext cx="2676525" cy="1704975"/>
          </a:xfrm>
          <a:prstGeom prst="rect">
            <a:avLst/>
          </a:prstGeom>
        </p:spPr>
      </p:pic>
      <p:cxnSp>
        <p:nvCxnSpPr>
          <p:cNvPr id="7" name="Conector recto de flecha 6">
            <a:extLst>
              <a:ext uri="{FF2B5EF4-FFF2-40B4-BE49-F238E27FC236}">
                <a16:creationId xmlns:a16="http://schemas.microsoft.com/office/drawing/2014/main" id="{4A05F814-87D3-4481-8B21-31D8E71726B3}"/>
              </a:ext>
            </a:extLst>
          </p:cNvPr>
          <p:cNvCxnSpPr>
            <a:cxnSpLocks/>
          </p:cNvCxnSpPr>
          <p:nvPr/>
        </p:nvCxnSpPr>
        <p:spPr>
          <a:xfrm flipV="1">
            <a:off x="3853132" y="5184472"/>
            <a:ext cx="31819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FDE05EFA-22E0-4D8F-B655-E1607786842D}"/>
              </a:ext>
            </a:extLst>
          </p:cNvPr>
          <p:cNvPicPr>
            <a:picLocks noChangeAspect="1"/>
          </p:cNvPicPr>
          <p:nvPr/>
        </p:nvPicPr>
        <p:blipFill>
          <a:blip r:embed="rId3"/>
          <a:stretch>
            <a:fillRect/>
          </a:stretch>
        </p:blipFill>
        <p:spPr>
          <a:xfrm>
            <a:off x="1323726" y="4276636"/>
            <a:ext cx="2529406" cy="1687094"/>
          </a:xfrm>
          <a:prstGeom prst="rect">
            <a:avLst/>
          </a:prstGeom>
        </p:spPr>
      </p:pic>
    </p:spTree>
    <p:extLst>
      <p:ext uri="{BB962C8B-B14F-4D97-AF65-F5344CB8AC3E}">
        <p14:creationId xmlns:p14="http://schemas.microsoft.com/office/powerpoint/2010/main" val="122027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32D639-61A9-40F4-9F3E-1B46BA19E36F}"/>
              </a:ext>
            </a:extLst>
          </p:cNvPr>
          <p:cNvSpPr>
            <a:spLocks noGrp="1"/>
          </p:cNvSpPr>
          <p:nvPr>
            <p:ph type="title"/>
          </p:nvPr>
        </p:nvSpPr>
        <p:spPr>
          <a:xfrm>
            <a:off x="1141413" y="327514"/>
            <a:ext cx="9905998" cy="1478570"/>
          </a:xfrm>
        </p:spPr>
        <p:txBody>
          <a:bodyPr/>
          <a:lstStyle/>
          <a:p>
            <a:r>
              <a:rPr lang="en-US" dirty="0"/>
              <a:t>¿Como se relacionan?</a:t>
            </a:r>
          </a:p>
        </p:txBody>
      </p:sp>
      <p:sp>
        <p:nvSpPr>
          <p:cNvPr id="3" name="Marcador de contenido 2">
            <a:extLst>
              <a:ext uri="{FF2B5EF4-FFF2-40B4-BE49-F238E27FC236}">
                <a16:creationId xmlns:a16="http://schemas.microsoft.com/office/drawing/2014/main" id="{0EC35FDA-4FA0-452B-8546-E88FC7392CE3}"/>
              </a:ext>
            </a:extLst>
          </p:cNvPr>
          <p:cNvSpPr>
            <a:spLocks noGrp="1"/>
          </p:cNvSpPr>
          <p:nvPr>
            <p:ph idx="1"/>
          </p:nvPr>
        </p:nvSpPr>
        <p:spPr/>
        <p:txBody>
          <a:bodyPr/>
          <a:lstStyle/>
          <a:p>
            <a:pPr marL="0" indent="0">
              <a:buNone/>
            </a:pPr>
            <a:r>
              <a:rPr lang="en-US" dirty="0"/>
              <a:t>La </a:t>
            </a:r>
            <a:r>
              <a:rPr lang="en-US" dirty="0" err="1"/>
              <a:t>teoria</a:t>
            </a:r>
            <a:r>
              <a:rPr lang="en-US" dirty="0"/>
              <a:t> de la </a:t>
            </a:r>
            <a:r>
              <a:rPr lang="en-US" dirty="0" err="1"/>
              <a:t>transicion</a:t>
            </a:r>
            <a:r>
              <a:rPr lang="en-US" dirty="0"/>
              <a:t> </a:t>
            </a:r>
            <a:r>
              <a:rPr lang="en-US" dirty="0" err="1"/>
              <a:t>demografica</a:t>
            </a:r>
            <a:r>
              <a:rPr lang="en-US" dirty="0"/>
              <a:t>,</a:t>
            </a:r>
          </a:p>
          <a:p>
            <a:pPr marL="0" indent="0">
              <a:buNone/>
            </a:pPr>
            <a:r>
              <a:rPr lang="en-US" dirty="0" err="1"/>
              <a:t>Esta</a:t>
            </a:r>
            <a:r>
              <a:rPr lang="en-US" dirty="0"/>
              <a:t> </a:t>
            </a:r>
            <a:r>
              <a:rPr lang="en-US" dirty="0" err="1"/>
              <a:t>construida</a:t>
            </a:r>
            <a:r>
              <a:rPr lang="en-US" dirty="0"/>
              <a:t> </a:t>
            </a:r>
            <a:r>
              <a:rPr lang="en-US" dirty="0" err="1"/>
              <a:t>en</a:t>
            </a:r>
            <a:r>
              <a:rPr lang="en-US" dirty="0"/>
              <a:t> gran </a:t>
            </a:r>
            <a:r>
              <a:rPr lang="en-US" dirty="0" err="1"/>
              <a:t>parte</a:t>
            </a:r>
            <a:r>
              <a:rPr lang="en-US" dirty="0"/>
              <a:t> al racionamiento </a:t>
            </a:r>
            <a:r>
              <a:rPr lang="en-US" dirty="0" err="1"/>
              <a:t>deductivo</a:t>
            </a:r>
            <a:endParaRPr lang="en-US" dirty="0"/>
          </a:p>
          <a:p>
            <a:pPr marL="0" indent="0">
              <a:buNone/>
            </a:pPr>
            <a:r>
              <a:rPr lang="en-US" dirty="0" err="1"/>
              <a:t>Ya</a:t>
            </a:r>
            <a:r>
              <a:rPr lang="en-US" dirty="0"/>
              <a:t> que se vasa </a:t>
            </a:r>
            <a:r>
              <a:rPr lang="en-US" dirty="0" err="1"/>
              <a:t>enteramente</a:t>
            </a:r>
            <a:r>
              <a:rPr lang="en-US" dirty="0"/>
              <a:t> de la </a:t>
            </a:r>
            <a:r>
              <a:rPr lang="en-US" dirty="0" err="1"/>
              <a:t>experiencia</a:t>
            </a:r>
            <a:r>
              <a:rPr lang="en-US" dirty="0"/>
              <a:t> real</a:t>
            </a:r>
          </a:p>
          <a:p>
            <a:pPr marL="0" indent="0">
              <a:buNone/>
            </a:pPr>
            <a:r>
              <a:rPr lang="en-US" dirty="0"/>
              <a:t>La </a:t>
            </a:r>
            <a:r>
              <a:rPr lang="en-US" dirty="0" err="1"/>
              <a:t>teoria</a:t>
            </a:r>
            <a:r>
              <a:rPr lang="en-US" dirty="0"/>
              <a:t> </a:t>
            </a:r>
            <a:r>
              <a:rPr lang="en-US" dirty="0" err="1"/>
              <a:t>plantea</a:t>
            </a:r>
            <a:r>
              <a:rPr lang="en-US" dirty="0"/>
              <a:t> </a:t>
            </a:r>
            <a:r>
              <a:rPr lang="en-US" dirty="0" err="1"/>
              <a:t>distintas</a:t>
            </a:r>
            <a:r>
              <a:rPr lang="en-US" dirty="0"/>
              <a:t> </a:t>
            </a:r>
            <a:r>
              <a:rPr lang="en-US" dirty="0" err="1"/>
              <a:t>etapas</a:t>
            </a:r>
            <a:r>
              <a:rPr lang="en-US" dirty="0"/>
              <a:t>:</a:t>
            </a:r>
          </a:p>
          <a:p>
            <a:pPr marL="0" indent="0">
              <a:buNone/>
            </a:pPr>
            <a:endParaRPr lang="en-US" dirty="0"/>
          </a:p>
          <a:p>
            <a:pPr marL="0" indent="0">
              <a:buNone/>
            </a:pPr>
            <a:r>
              <a:rPr lang="en-US" dirty="0"/>
              <a:t> </a:t>
            </a:r>
          </a:p>
        </p:txBody>
      </p:sp>
      <p:pic>
        <p:nvPicPr>
          <p:cNvPr id="5" name="Imagen 4">
            <a:extLst>
              <a:ext uri="{FF2B5EF4-FFF2-40B4-BE49-F238E27FC236}">
                <a16:creationId xmlns:a16="http://schemas.microsoft.com/office/drawing/2014/main" id="{DB55A41D-8E6A-4DCC-AEC9-4576916091F5}"/>
              </a:ext>
            </a:extLst>
          </p:cNvPr>
          <p:cNvPicPr>
            <a:picLocks noChangeAspect="1"/>
          </p:cNvPicPr>
          <p:nvPr/>
        </p:nvPicPr>
        <p:blipFill>
          <a:blip r:embed="rId2"/>
          <a:stretch>
            <a:fillRect/>
          </a:stretch>
        </p:blipFill>
        <p:spPr>
          <a:xfrm>
            <a:off x="8306339" y="3593981"/>
            <a:ext cx="1847850" cy="2476500"/>
          </a:xfrm>
          <a:prstGeom prst="rect">
            <a:avLst/>
          </a:prstGeom>
        </p:spPr>
      </p:pic>
    </p:spTree>
    <p:extLst>
      <p:ext uri="{BB962C8B-B14F-4D97-AF65-F5344CB8AC3E}">
        <p14:creationId xmlns:p14="http://schemas.microsoft.com/office/powerpoint/2010/main" val="593257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CFBDE2-9449-42EB-99C1-3DA1A8576F64}"/>
              </a:ext>
            </a:extLst>
          </p:cNvPr>
          <p:cNvSpPr>
            <a:spLocks noGrp="1"/>
          </p:cNvSpPr>
          <p:nvPr>
            <p:ph type="title"/>
          </p:nvPr>
        </p:nvSpPr>
        <p:spPr/>
        <p:txBody>
          <a:bodyPr/>
          <a:lstStyle/>
          <a:p>
            <a:r>
              <a:rPr lang="en-US" dirty="0"/>
              <a:t>Primera </a:t>
            </a:r>
            <a:r>
              <a:rPr lang="en-US" dirty="0" err="1"/>
              <a:t>etapa</a:t>
            </a:r>
            <a:r>
              <a:rPr lang="en-US" dirty="0"/>
              <a:t> :</a:t>
            </a:r>
          </a:p>
        </p:txBody>
      </p:sp>
      <p:sp>
        <p:nvSpPr>
          <p:cNvPr id="3" name="Marcador de contenido 2">
            <a:extLst>
              <a:ext uri="{FF2B5EF4-FFF2-40B4-BE49-F238E27FC236}">
                <a16:creationId xmlns:a16="http://schemas.microsoft.com/office/drawing/2014/main" id="{A990E450-9397-4EEB-B734-0055CAC6EACC}"/>
              </a:ext>
            </a:extLst>
          </p:cNvPr>
          <p:cNvSpPr>
            <a:spLocks noGrp="1"/>
          </p:cNvSpPr>
          <p:nvPr>
            <p:ph idx="1"/>
          </p:nvPr>
        </p:nvSpPr>
        <p:spPr>
          <a:xfrm>
            <a:off x="2429624" y="2097088"/>
            <a:ext cx="9905999" cy="3541714"/>
          </a:xfrm>
        </p:spPr>
        <p:txBody>
          <a:bodyPr/>
          <a:lstStyle/>
          <a:p>
            <a:pPr marL="0" indent="0">
              <a:buNone/>
            </a:pPr>
            <a:r>
              <a:rPr lang="en-US" dirty="0" err="1"/>
              <a:t>En</a:t>
            </a:r>
            <a:r>
              <a:rPr lang="en-US" dirty="0"/>
              <a:t> </a:t>
            </a:r>
            <a:r>
              <a:rPr lang="en-US" dirty="0" err="1"/>
              <a:t>esta</a:t>
            </a:r>
            <a:r>
              <a:rPr lang="en-US" dirty="0"/>
              <a:t> los </a:t>
            </a:r>
            <a:r>
              <a:rPr lang="en-US" dirty="0" err="1"/>
              <a:t>niveles</a:t>
            </a:r>
            <a:r>
              <a:rPr lang="en-US" dirty="0"/>
              <a:t> de </a:t>
            </a:r>
            <a:r>
              <a:rPr lang="en-US" dirty="0" err="1"/>
              <a:t>fecundidad</a:t>
            </a:r>
            <a:r>
              <a:rPr lang="en-US" dirty="0"/>
              <a:t> </a:t>
            </a:r>
            <a:r>
              <a:rPr lang="en-US" dirty="0" err="1"/>
              <a:t>permanecen</a:t>
            </a:r>
            <a:r>
              <a:rPr lang="en-US" dirty="0"/>
              <a:t> altos</a:t>
            </a:r>
          </a:p>
          <a:p>
            <a:pPr marL="0" indent="0">
              <a:buNone/>
            </a:pPr>
            <a:r>
              <a:rPr lang="en-US" dirty="0" err="1"/>
              <a:t>Mientras</a:t>
            </a:r>
            <a:r>
              <a:rPr lang="en-US" dirty="0"/>
              <a:t> que los </a:t>
            </a:r>
            <a:r>
              <a:rPr lang="en-US" dirty="0" err="1"/>
              <a:t>niveles</a:t>
            </a:r>
            <a:r>
              <a:rPr lang="en-US" dirty="0"/>
              <a:t> de </a:t>
            </a:r>
            <a:r>
              <a:rPr lang="en-US" dirty="0" err="1"/>
              <a:t>mortalidad</a:t>
            </a:r>
            <a:r>
              <a:rPr lang="en-US" dirty="0"/>
              <a:t> </a:t>
            </a:r>
            <a:r>
              <a:rPr lang="en-US" dirty="0" err="1"/>
              <a:t>comienzan</a:t>
            </a:r>
            <a:endParaRPr lang="en-US" dirty="0"/>
          </a:p>
          <a:p>
            <a:pPr marL="0" indent="0">
              <a:buNone/>
            </a:pPr>
            <a:r>
              <a:rPr lang="en-US" dirty="0"/>
              <a:t>A descender.</a:t>
            </a:r>
          </a:p>
        </p:txBody>
      </p:sp>
      <p:pic>
        <p:nvPicPr>
          <p:cNvPr id="5" name="Imagen 4">
            <a:extLst>
              <a:ext uri="{FF2B5EF4-FFF2-40B4-BE49-F238E27FC236}">
                <a16:creationId xmlns:a16="http://schemas.microsoft.com/office/drawing/2014/main" id="{37C3716A-FFCF-4FED-91E8-8638E3296F48}"/>
              </a:ext>
            </a:extLst>
          </p:cNvPr>
          <p:cNvPicPr>
            <a:picLocks noChangeAspect="1"/>
          </p:cNvPicPr>
          <p:nvPr/>
        </p:nvPicPr>
        <p:blipFill>
          <a:blip r:embed="rId2"/>
          <a:stretch>
            <a:fillRect/>
          </a:stretch>
        </p:blipFill>
        <p:spPr>
          <a:xfrm>
            <a:off x="1699763" y="4187406"/>
            <a:ext cx="2857500" cy="1600200"/>
          </a:xfrm>
          <a:prstGeom prst="rect">
            <a:avLst/>
          </a:prstGeom>
          <a:ln>
            <a:noFill/>
          </a:ln>
          <a:effectLst>
            <a:softEdge rad="112500"/>
          </a:effectLst>
        </p:spPr>
      </p:pic>
    </p:spTree>
    <p:extLst>
      <p:ext uri="{BB962C8B-B14F-4D97-AF65-F5344CB8AC3E}">
        <p14:creationId xmlns:p14="http://schemas.microsoft.com/office/powerpoint/2010/main" val="2211567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5D59BA-4AD2-4B9E-89F3-1F6723C814C8}"/>
              </a:ext>
            </a:extLst>
          </p:cNvPr>
          <p:cNvSpPr>
            <a:spLocks noGrp="1"/>
          </p:cNvSpPr>
          <p:nvPr>
            <p:ph type="title"/>
          </p:nvPr>
        </p:nvSpPr>
        <p:spPr/>
        <p:txBody>
          <a:bodyPr/>
          <a:lstStyle/>
          <a:p>
            <a:r>
              <a:rPr lang="en-US" dirty="0"/>
              <a:t>Segunda </a:t>
            </a:r>
            <a:r>
              <a:rPr lang="en-US" dirty="0" err="1"/>
              <a:t>etapa</a:t>
            </a:r>
            <a:r>
              <a:rPr lang="en-US" dirty="0"/>
              <a:t>:</a:t>
            </a:r>
          </a:p>
        </p:txBody>
      </p:sp>
      <p:sp>
        <p:nvSpPr>
          <p:cNvPr id="3" name="Marcador de contenido 2">
            <a:extLst>
              <a:ext uri="{FF2B5EF4-FFF2-40B4-BE49-F238E27FC236}">
                <a16:creationId xmlns:a16="http://schemas.microsoft.com/office/drawing/2014/main" id="{65B56A61-030B-47B1-80C1-85A1349D0CFB}"/>
              </a:ext>
            </a:extLst>
          </p:cNvPr>
          <p:cNvSpPr>
            <a:spLocks noGrp="1"/>
          </p:cNvSpPr>
          <p:nvPr>
            <p:ph idx="1"/>
          </p:nvPr>
        </p:nvSpPr>
        <p:spPr/>
        <p:txBody>
          <a:bodyPr/>
          <a:lstStyle/>
          <a:p>
            <a:pPr marL="0" indent="0">
              <a:buNone/>
            </a:pPr>
            <a:r>
              <a:rPr lang="en-US" dirty="0" err="1"/>
              <a:t>En</a:t>
            </a:r>
            <a:r>
              <a:rPr lang="en-US" dirty="0"/>
              <a:t> </a:t>
            </a:r>
            <a:r>
              <a:rPr lang="en-US" dirty="0" err="1"/>
              <a:t>esta</a:t>
            </a:r>
            <a:r>
              <a:rPr lang="en-US" dirty="0"/>
              <a:t> los </a:t>
            </a:r>
            <a:r>
              <a:rPr lang="en-US" dirty="0" err="1"/>
              <a:t>niveles</a:t>
            </a:r>
            <a:r>
              <a:rPr lang="en-US" dirty="0"/>
              <a:t> de </a:t>
            </a:r>
            <a:r>
              <a:rPr lang="en-US" dirty="0" err="1"/>
              <a:t>mortalidad</a:t>
            </a:r>
            <a:r>
              <a:rPr lang="en-US" dirty="0"/>
              <a:t> </a:t>
            </a:r>
          </a:p>
          <a:p>
            <a:pPr marL="0" indent="0">
              <a:buNone/>
            </a:pPr>
            <a:r>
              <a:rPr lang="en-US" dirty="0" err="1"/>
              <a:t>Continuan</a:t>
            </a:r>
            <a:r>
              <a:rPr lang="en-US" dirty="0"/>
              <a:t> </a:t>
            </a:r>
            <a:r>
              <a:rPr lang="en-US" dirty="0" err="1"/>
              <a:t>desendiendo</a:t>
            </a:r>
            <a:r>
              <a:rPr lang="en-US" dirty="0"/>
              <a:t>, sin embargo,</a:t>
            </a:r>
          </a:p>
          <a:p>
            <a:pPr marL="0" indent="0">
              <a:buNone/>
            </a:pPr>
            <a:r>
              <a:rPr lang="en-US" dirty="0"/>
              <a:t>la </a:t>
            </a:r>
            <a:r>
              <a:rPr lang="en-US" dirty="0" err="1"/>
              <a:t>fecundidad</a:t>
            </a:r>
            <a:r>
              <a:rPr lang="en-US" dirty="0"/>
              <a:t> </a:t>
            </a:r>
            <a:r>
              <a:rPr lang="en-US" dirty="0" err="1"/>
              <a:t>comienza</a:t>
            </a:r>
            <a:r>
              <a:rPr lang="en-US" dirty="0"/>
              <a:t> de </a:t>
            </a:r>
            <a:r>
              <a:rPr lang="en-US" dirty="0" err="1"/>
              <a:t>tener</a:t>
            </a:r>
            <a:endParaRPr lang="en-US" dirty="0"/>
          </a:p>
          <a:p>
            <a:pPr marL="0" indent="0">
              <a:buNone/>
            </a:pPr>
            <a:r>
              <a:rPr lang="en-US" dirty="0"/>
              <a:t>Una </a:t>
            </a:r>
            <a:r>
              <a:rPr lang="en-US" dirty="0" err="1"/>
              <a:t>ligera</a:t>
            </a:r>
            <a:r>
              <a:rPr lang="en-US" dirty="0"/>
              <a:t> </a:t>
            </a:r>
            <a:r>
              <a:rPr lang="en-US" dirty="0" err="1"/>
              <a:t>pero</a:t>
            </a:r>
            <a:r>
              <a:rPr lang="en-US" dirty="0"/>
              <a:t> </a:t>
            </a:r>
            <a:r>
              <a:rPr lang="en-US" dirty="0" err="1"/>
              <a:t>constante</a:t>
            </a:r>
            <a:r>
              <a:rPr lang="en-US" dirty="0"/>
              <a:t> </a:t>
            </a:r>
            <a:r>
              <a:rPr lang="en-US" dirty="0" err="1"/>
              <a:t>decaida</a:t>
            </a:r>
            <a:r>
              <a:rPr lang="en-US" dirty="0"/>
              <a:t>.</a:t>
            </a:r>
          </a:p>
        </p:txBody>
      </p:sp>
    </p:spTree>
    <p:extLst>
      <p:ext uri="{BB962C8B-B14F-4D97-AF65-F5344CB8AC3E}">
        <p14:creationId xmlns:p14="http://schemas.microsoft.com/office/powerpoint/2010/main" val="4279026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C5432-F60D-4A0B-B6EB-60796AEC78B4}"/>
              </a:ext>
            </a:extLst>
          </p:cNvPr>
          <p:cNvSpPr>
            <a:spLocks noGrp="1"/>
          </p:cNvSpPr>
          <p:nvPr>
            <p:ph type="title"/>
          </p:nvPr>
        </p:nvSpPr>
        <p:spPr/>
        <p:txBody>
          <a:bodyPr/>
          <a:lstStyle/>
          <a:p>
            <a:r>
              <a:rPr lang="en-US" dirty="0" err="1"/>
              <a:t>Tercera</a:t>
            </a:r>
            <a:r>
              <a:rPr lang="en-US" dirty="0"/>
              <a:t> </a:t>
            </a:r>
            <a:r>
              <a:rPr lang="en-US" dirty="0" err="1"/>
              <a:t>etapa</a:t>
            </a:r>
            <a:r>
              <a:rPr lang="en-US" dirty="0"/>
              <a:t>:</a:t>
            </a:r>
          </a:p>
        </p:txBody>
      </p:sp>
      <p:sp>
        <p:nvSpPr>
          <p:cNvPr id="3" name="Marcador de contenido 2">
            <a:extLst>
              <a:ext uri="{FF2B5EF4-FFF2-40B4-BE49-F238E27FC236}">
                <a16:creationId xmlns:a16="http://schemas.microsoft.com/office/drawing/2014/main" id="{2D7DA7CB-729F-4B80-B2FA-2394DA7C5270}"/>
              </a:ext>
            </a:extLst>
          </p:cNvPr>
          <p:cNvSpPr>
            <a:spLocks noGrp="1"/>
          </p:cNvSpPr>
          <p:nvPr>
            <p:ph idx="1"/>
          </p:nvPr>
        </p:nvSpPr>
        <p:spPr/>
        <p:txBody>
          <a:bodyPr/>
          <a:lstStyle/>
          <a:p>
            <a:pPr marL="0" indent="0">
              <a:buNone/>
            </a:pPr>
            <a:r>
              <a:rPr lang="en-US" dirty="0" err="1"/>
              <a:t>En</a:t>
            </a:r>
            <a:r>
              <a:rPr lang="en-US" dirty="0"/>
              <a:t> </a:t>
            </a:r>
            <a:r>
              <a:rPr lang="en-US" dirty="0" err="1"/>
              <a:t>esta</a:t>
            </a:r>
            <a:r>
              <a:rPr lang="en-US" dirty="0"/>
              <a:t> los </a:t>
            </a:r>
            <a:r>
              <a:rPr lang="en-US" dirty="0" err="1"/>
              <a:t>niveles</a:t>
            </a:r>
            <a:r>
              <a:rPr lang="en-US" dirty="0"/>
              <a:t> tanto de </a:t>
            </a:r>
          </a:p>
          <a:p>
            <a:pPr marL="0" indent="0">
              <a:buNone/>
            </a:pPr>
            <a:r>
              <a:rPr lang="en-US" dirty="0" err="1"/>
              <a:t>Mortalidad</a:t>
            </a:r>
            <a:r>
              <a:rPr lang="en-US" dirty="0"/>
              <a:t> </a:t>
            </a:r>
            <a:r>
              <a:rPr lang="en-US" dirty="0" err="1"/>
              <a:t>como</a:t>
            </a:r>
            <a:r>
              <a:rPr lang="en-US" dirty="0"/>
              <a:t> de </a:t>
            </a:r>
            <a:r>
              <a:rPr lang="en-US" dirty="0" err="1"/>
              <a:t>fecundidad</a:t>
            </a:r>
            <a:r>
              <a:rPr lang="en-US" dirty="0"/>
              <a:t> </a:t>
            </a:r>
          </a:p>
          <a:p>
            <a:pPr marL="0" indent="0">
              <a:buNone/>
            </a:pPr>
            <a:r>
              <a:rPr lang="en-US" dirty="0" err="1"/>
              <a:t>Descienden</a:t>
            </a:r>
            <a:r>
              <a:rPr lang="en-US" dirty="0"/>
              <a:t> a </a:t>
            </a:r>
            <a:r>
              <a:rPr lang="en-US" dirty="0" err="1"/>
              <a:t>niveles</a:t>
            </a:r>
            <a:r>
              <a:rPr lang="en-US" dirty="0"/>
              <a:t> </a:t>
            </a:r>
            <a:r>
              <a:rPr lang="en-US" dirty="0" err="1"/>
              <a:t>considerablemente</a:t>
            </a:r>
            <a:endParaRPr lang="en-US" dirty="0"/>
          </a:p>
          <a:p>
            <a:pPr marL="0" indent="0">
              <a:buNone/>
            </a:pPr>
            <a:r>
              <a:rPr lang="en-US" dirty="0" err="1"/>
              <a:t>Bajos</a:t>
            </a:r>
            <a:r>
              <a:rPr lang="en-US" dirty="0"/>
              <a:t>.</a:t>
            </a:r>
          </a:p>
        </p:txBody>
      </p:sp>
      <p:pic>
        <p:nvPicPr>
          <p:cNvPr id="5" name="Imagen 4">
            <a:extLst>
              <a:ext uri="{FF2B5EF4-FFF2-40B4-BE49-F238E27FC236}">
                <a16:creationId xmlns:a16="http://schemas.microsoft.com/office/drawing/2014/main" id="{4C6C986D-F761-4AE6-87FB-1D2A832C06F2}"/>
              </a:ext>
            </a:extLst>
          </p:cNvPr>
          <p:cNvPicPr>
            <a:picLocks noChangeAspect="1"/>
          </p:cNvPicPr>
          <p:nvPr/>
        </p:nvPicPr>
        <p:blipFill>
          <a:blip r:embed="rId2"/>
          <a:stretch>
            <a:fillRect/>
          </a:stretch>
        </p:blipFill>
        <p:spPr>
          <a:xfrm>
            <a:off x="6666871" y="3954941"/>
            <a:ext cx="3139658" cy="2089300"/>
          </a:xfrm>
          <a:prstGeom prst="rect">
            <a:avLst/>
          </a:prstGeom>
        </p:spPr>
      </p:pic>
    </p:spTree>
    <p:extLst>
      <p:ext uri="{BB962C8B-B14F-4D97-AF65-F5344CB8AC3E}">
        <p14:creationId xmlns:p14="http://schemas.microsoft.com/office/powerpoint/2010/main" val="82159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8060A9A-EF83-47DA-B5D4-EEC35EDC61BE}"/>
              </a:ext>
            </a:extLst>
          </p:cNvPr>
          <p:cNvSpPr>
            <a:spLocks noGrp="1"/>
          </p:cNvSpPr>
          <p:nvPr>
            <p:ph type="title"/>
          </p:nvPr>
        </p:nvSpPr>
        <p:spPr>
          <a:xfrm>
            <a:off x="992867" y="497380"/>
            <a:ext cx="10206264" cy="830997"/>
          </a:xfrm>
        </p:spPr>
        <p:txBody>
          <a:bodyPr/>
          <a:lstStyle/>
          <a:p>
            <a:pPr algn="ctr"/>
            <a:r>
              <a:rPr lang="es-ES" sz="4000" b="1" cap="none" spc="0" dirty="0">
                <a:ln/>
                <a:solidFill>
                  <a:schemeClr val="tx1"/>
                </a:solidFill>
                <a:effectLst/>
                <a:latin typeface="Arial" panose="020B0604020202020204" pitchFamily="34" charset="0"/>
                <a:cs typeface="Arial" panose="020B0604020202020204" pitchFamily="34" charset="0"/>
              </a:rPr>
              <a:t>LOS SILOGISMOS</a:t>
            </a:r>
            <a:br>
              <a:rPr lang="es-ES" sz="4000" b="1" cap="none" spc="0" dirty="0">
                <a:ln/>
                <a:solidFill>
                  <a:schemeClr val="tx1"/>
                </a:solidFill>
                <a:effectLst/>
                <a:latin typeface="Arial" panose="020B0604020202020204" pitchFamily="34" charset="0"/>
                <a:cs typeface="Arial" panose="020B0604020202020204" pitchFamily="34" charset="0"/>
              </a:rPr>
            </a:br>
            <a:r>
              <a:rPr lang="es-MX" sz="2400" dirty="0">
                <a:solidFill>
                  <a:schemeClr val="tx1"/>
                </a:solidFill>
              </a:rPr>
              <a:t>Formas de razonamiento lógico deductivo</a:t>
            </a:r>
            <a:br>
              <a:rPr lang="es-MX" sz="2400" dirty="0">
                <a:solidFill>
                  <a:schemeClr val="accent3">
                    <a:lumMod val="40000"/>
                    <a:lumOff val="60000"/>
                  </a:schemeClr>
                </a:solidFill>
              </a:rPr>
            </a:br>
            <a:endParaRPr lang="es-MX" dirty="0"/>
          </a:p>
        </p:txBody>
      </p:sp>
      <p:sp>
        <p:nvSpPr>
          <p:cNvPr id="5" name="Marcador de contenido 4">
            <a:extLst>
              <a:ext uri="{FF2B5EF4-FFF2-40B4-BE49-F238E27FC236}">
                <a16:creationId xmlns:a16="http://schemas.microsoft.com/office/drawing/2014/main" id="{9B57D540-39AA-40ED-B545-EE9FF1A4A944}"/>
              </a:ext>
            </a:extLst>
          </p:cNvPr>
          <p:cNvSpPr>
            <a:spLocks noGrp="1"/>
          </p:cNvSpPr>
          <p:nvPr>
            <p:ph sz="quarter" idx="13"/>
          </p:nvPr>
        </p:nvSpPr>
        <p:spPr/>
        <p:txBody>
          <a:bodyPr/>
          <a:lstStyle/>
          <a:p>
            <a:endParaRPr lang="es-MX"/>
          </a:p>
        </p:txBody>
      </p:sp>
      <p:pic>
        <p:nvPicPr>
          <p:cNvPr id="6" name="Marcador de posición de imagen 5">
            <a:extLst>
              <a:ext uri="{FF2B5EF4-FFF2-40B4-BE49-F238E27FC236}">
                <a16:creationId xmlns:a16="http://schemas.microsoft.com/office/drawing/2014/main" id="{E6C7A834-22F3-458D-8051-65E8FE3DCAF4}"/>
              </a:ext>
            </a:extLst>
          </p:cNvPr>
          <p:cNvPicPr>
            <a:picLocks noGrp="1" noChangeAspect="1"/>
          </p:cNvPicPr>
          <p:nvPr>
            <p:ph type="pic" sz="quarter" idx="10"/>
          </p:nvPr>
        </p:nvPicPr>
        <p:blipFill>
          <a:blip r:embed="rId2"/>
          <a:srcRect t="3229" b="3229"/>
          <a:stretch>
            <a:fillRect/>
          </a:stretch>
        </p:blipFill>
        <p:spPr>
          <a:xfrm>
            <a:off x="2965621" y="2007947"/>
            <a:ext cx="6260757" cy="3521676"/>
          </a:xfrm>
          <a:prstGeom prst="rect">
            <a:avLst/>
          </a:prstGeom>
        </p:spPr>
      </p:pic>
    </p:spTree>
    <p:extLst>
      <p:ext uri="{BB962C8B-B14F-4D97-AF65-F5344CB8AC3E}">
        <p14:creationId xmlns:p14="http://schemas.microsoft.com/office/powerpoint/2010/main" val="2882471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28B46-61AA-467A-8C3F-A62A5F98324D}"/>
              </a:ext>
            </a:extLst>
          </p:cNvPr>
          <p:cNvSpPr>
            <a:spLocks noGrp="1"/>
          </p:cNvSpPr>
          <p:nvPr>
            <p:ph type="title"/>
          </p:nvPr>
        </p:nvSpPr>
        <p:spPr/>
        <p:txBody>
          <a:bodyPr/>
          <a:lstStyle/>
          <a:p>
            <a:r>
              <a:rPr lang="en-US" dirty="0"/>
              <a:t>¿Por que </a:t>
            </a:r>
            <a:r>
              <a:rPr lang="en-US" dirty="0" err="1"/>
              <a:t>sucede</a:t>
            </a:r>
            <a:r>
              <a:rPr lang="en-US" dirty="0"/>
              <a:t>?</a:t>
            </a:r>
          </a:p>
        </p:txBody>
      </p:sp>
      <p:sp>
        <p:nvSpPr>
          <p:cNvPr id="3" name="Marcador de contenido 2">
            <a:extLst>
              <a:ext uri="{FF2B5EF4-FFF2-40B4-BE49-F238E27FC236}">
                <a16:creationId xmlns:a16="http://schemas.microsoft.com/office/drawing/2014/main" id="{8D50DF43-1DCB-4C7F-AC1F-43DD30B63EAC}"/>
              </a:ext>
            </a:extLst>
          </p:cNvPr>
          <p:cNvSpPr>
            <a:spLocks noGrp="1"/>
          </p:cNvSpPr>
          <p:nvPr>
            <p:ph idx="1"/>
          </p:nvPr>
        </p:nvSpPr>
        <p:spPr/>
        <p:txBody>
          <a:bodyPr/>
          <a:lstStyle/>
          <a:p>
            <a:pPr marL="0" indent="0">
              <a:buNone/>
            </a:pPr>
            <a:r>
              <a:rPr lang="en-US" dirty="0" err="1"/>
              <a:t>Distintos</a:t>
            </a:r>
            <a:r>
              <a:rPr lang="en-US" dirty="0"/>
              <a:t> </a:t>
            </a:r>
            <a:r>
              <a:rPr lang="en-US" dirty="0" err="1"/>
              <a:t>autores</a:t>
            </a:r>
            <a:r>
              <a:rPr lang="en-US" dirty="0"/>
              <a:t> le </a:t>
            </a:r>
            <a:r>
              <a:rPr lang="en-US" dirty="0" err="1"/>
              <a:t>atribuyen</a:t>
            </a:r>
            <a:r>
              <a:rPr lang="en-US" dirty="0"/>
              <a:t> este </a:t>
            </a:r>
            <a:r>
              <a:rPr lang="en-US" dirty="0" err="1"/>
              <a:t>suceso</a:t>
            </a:r>
            <a:r>
              <a:rPr lang="en-US" dirty="0"/>
              <a:t> </a:t>
            </a:r>
          </a:p>
          <a:p>
            <a:pPr marL="0" indent="0">
              <a:buNone/>
            </a:pPr>
            <a:r>
              <a:rPr lang="en-US" dirty="0"/>
              <a:t>Al </a:t>
            </a:r>
            <a:r>
              <a:rPr lang="en-US" dirty="0" err="1"/>
              <a:t>dominio</a:t>
            </a:r>
            <a:r>
              <a:rPr lang="en-US" dirty="0"/>
              <a:t> de las </a:t>
            </a:r>
            <a:r>
              <a:rPr lang="en-US" dirty="0" err="1"/>
              <a:t>enfermedades</a:t>
            </a:r>
            <a:r>
              <a:rPr lang="en-US" dirty="0"/>
              <a:t> y </a:t>
            </a:r>
          </a:p>
          <a:p>
            <a:pPr marL="0" indent="0">
              <a:buNone/>
            </a:pPr>
            <a:r>
              <a:rPr lang="en-US" dirty="0"/>
              <a:t>Al </a:t>
            </a:r>
            <a:r>
              <a:rPr lang="en-US" dirty="0" err="1"/>
              <a:t>avance</a:t>
            </a:r>
            <a:r>
              <a:rPr lang="en-US" dirty="0"/>
              <a:t> </a:t>
            </a:r>
            <a:r>
              <a:rPr lang="en-US" dirty="0" err="1"/>
              <a:t>tecnologico</a:t>
            </a:r>
            <a:r>
              <a:rPr lang="en-US" dirty="0"/>
              <a:t> </a:t>
            </a:r>
            <a:r>
              <a:rPr lang="en-US" dirty="0" err="1"/>
              <a:t>ya</a:t>
            </a:r>
            <a:r>
              <a:rPr lang="en-US" dirty="0"/>
              <a:t> que </a:t>
            </a:r>
          </a:p>
          <a:p>
            <a:pPr marL="0" indent="0">
              <a:buNone/>
            </a:pPr>
            <a:r>
              <a:rPr lang="en-US" dirty="0"/>
              <a:t>Antes de la </a:t>
            </a:r>
            <a:r>
              <a:rPr lang="en-US" dirty="0" err="1"/>
              <a:t>revolucion</a:t>
            </a:r>
            <a:r>
              <a:rPr lang="en-US" dirty="0"/>
              <a:t> industrial los </a:t>
            </a:r>
          </a:p>
          <a:p>
            <a:pPr marL="0" indent="0">
              <a:buNone/>
            </a:pPr>
            <a:r>
              <a:rPr lang="en-US" dirty="0" err="1"/>
              <a:t>niveles</a:t>
            </a:r>
            <a:r>
              <a:rPr lang="en-US" dirty="0"/>
              <a:t> de </a:t>
            </a:r>
            <a:r>
              <a:rPr lang="en-US" dirty="0" err="1"/>
              <a:t>mortalidad</a:t>
            </a:r>
            <a:r>
              <a:rPr lang="en-US" dirty="0"/>
              <a:t> era </a:t>
            </a:r>
            <a:r>
              <a:rPr lang="en-US" dirty="0" err="1"/>
              <a:t>totalmente</a:t>
            </a:r>
            <a:r>
              <a:rPr lang="en-US" dirty="0"/>
              <a:t> </a:t>
            </a:r>
          </a:p>
          <a:p>
            <a:pPr marL="0" indent="0">
              <a:buNone/>
            </a:pPr>
            <a:r>
              <a:rPr lang="en-US" dirty="0" err="1"/>
              <a:t>Elevados</a:t>
            </a:r>
            <a:r>
              <a:rPr lang="en-US" dirty="0"/>
              <a:t> </a:t>
            </a:r>
          </a:p>
        </p:txBody>
      </p:sp>
      <p:pic>
        <p:nvPicPr>
          <p:cNvPr id="5" name="Imagen 4">
            <a:extLst>
              <a:ext uri="{FF2B5EF4-FFF2-40B4-BE49-F238E27FC236}">
                <a16:creationId xmlns:a16="http://schemas.microsoft.com/office/drawing/2014/main" id="{FA8BC5E1-4A84-47D9-B48D-96F57B4DA7CF}"/>
              </a:ext>
            </a:extLst>
          </p:cNvPr>
          <p:cNvPicPr>
            <a:picLocks noChangeAspect="1"/>
          </p:cNvPicPr>
          <p:nvPr/>
        </p:nvPicPr>
        <p:blipFill>
          <a:blip r:embed="rId2"/>
          <a:stretch>
            <a:fillRect/>
          </a:stretch>
        </p:blipFill>
        <p:spPr>
          <a:xfrm>
            <a:off x="6581234" y="4020344"/>
            <a:ext cx="3247127" cy="1848928"/>
          </a:xfrm>
          <a:prstGeom prst="rect">
            <a:avLst/>
          </a:prstGeom>
        </p:spPr>
      </p:pic>
    </p:spTree>
    <p:extLst>
      <p:ext uri="{BB962C8B-B14F-4D97-AF65-F5344CB8AC3E}">
        <p14:creationId xmlns:p14="http://schemas.microsoft.com/office/powerpoint/2010/main" val="431988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1FD79B-13B3-4D68-8916-7DFA26836661}"/>
              </a:ext>
            </a:extLst>
          </p:cNvPr>
          <p:cNvSpPr>
            <a:spLocks noGrp="1"/>
          </p:cNvSpPr>
          <p:nvPr>
            <p:ph idx="1"/>
          </p:nvPr>
        </p:nvSpPr>
        <p:spPr>
          <a:xfrm>
            <a:off x="1143000" y="765744"/>
            <a:ext cx="9905999" cy="3541714"/>
          </a:xfrm>
        </p:spPr>
        <p:txBody>
          <a:bodyPr/>
          <a:lstStyle/>
          <a:p>
            <a:pPr marL="0" indent="0">
              <a:buNone/>
            </a:pPr>
            <a:r>
              <a:rPr lang="en-US" dirty="0"/>
              <a:t>Por lo que </a:t>
            </a:r>
            <a:r>
              <a:rPr lang="en-US" dirty="0" err="1"/>
              <a:t>llegar</a:t>
            </a:r>
            <a:r>
              <a:rPr lang="en-US" dirty="0"/>
              <a:t> a </a:t>
            </a:r>
            <a:r>
              <a:rPr lang="en-US" dirty="0" err="1"/>
              <a:t>controlar</a:t>
            </a:r>
            <a:r>
              <a:rPr lang="en-US" dirty="0"/>
              <a:t> las </a:t>
            </a:r>
          </a:p>
          <a:p>
            <a:pPr marL="0" indent="0">
              <a:buNone/>
            </a:pPr>
            <a:r>
              <a:rPr lang="en-US" dirty="0" err="1"/>
              <a:t>Enfermedades</a:t>
            </a:r>
            <a:r>
              <a:rPr lang="en-US" dirty="0"/>
              <a:t> que </a:t>
            </a:r>
            <a:r>
              <a:rPr lang="en-US" dirty="0" err="1"/>
              <a:t>eran</a:t>
            </a:r>
            <a:r>
              <a:rPr lang="en-US" dirty="0"/>
              <a:t> causa de </a:t>
            </a:r>
            <a:r>
              <a:rPr lang="en-US" dirty="0" err="1"/>
              <a:t>muerte</a:t>
            </a:r>
            <a:endParaRPr lang="en-US" dirty="0"/>
          </a:p>
          <a:p>
            <a:pPr marL="0" indent="0">
              <a:buNone/>
            </a:pPr>
            <a:r>
              <a:rPr lang="en-US" dirty="0"/>
              <a:t>Se </a:t>
            </a:r>
            <a:r>
              <a:rPr lang="en-US" dirty="0" err="1"/>
              <a:t>logro</a:t>
            </a:r>
            <a:r>
              <a:rPr lang="en-US" dirty="0"/>
              <a:t> </a:t>
            </a:r>
            <a:r>
              <a:rPr lang="en-US" dirty="0" err="1"/>
              <a:t>ampliar</a:t>
            </a:r>
            <a:r>
              <a:rPr lang="en-US" dirty="0"/>
              <a:t> </a:t>
            </a:r>
            <a:r>
              <a:rPr lang="en-US" dirty="0" err="1"/>
              <a:t>gradualmente</a:t>
            </a:r>
            <a:r>
              <a:rPr lang="en-US" dirty="0"/>
              <a:t> la </a:t>
            </a:r>
          </a:p>
          <a:p>
            <a:pPr marL="0" indent="0">
              <a:buNone/>
            </a:pPr>
            <a:r>
              <a:rPr lang="en-US" dirty="0" err="1"/>
              <a:t>Esperaza</a:t>
            </a:r>
            <a:r>
              <a:rPr lang="en-US" dirty="0"/>
              <a:t> de </a:t>
            </a:r>
            <a:r>
              <a:rPr lang="en-US" dirty="0" err="1"/>
              <a:t>vida</a:t>
            </a:r>
            <a:r>
              <a:rPr lang="en-US" dirty="0"/>
              <a:t>, con la </a:t>
            </a:r>
            <a:r>
              <a:rPr lang="en-US" dirty="0" err="1"/>
              <a:t>dismiucion</a:t>
            </a:r>
            <a:r>
              <a:rPr lang="en-US" dirty="0"/>
              <a:t> de la </a:t>
            </a:r>
            <a:r>
              <a:rPr lang="en-US" dirty="0" err="1"/>
              <a:t>mortalidad</a:t>
            </a:r>
            <a:endParaRPr lang="en-US" dirty="0"/>
          </a:p>
          <a:p>
            <a:pPr marL="0" indent="0">
              <a:buNone/>
            </a:pPr>
            <a:r>
              <a:rPr lang="en-US" dirty="0"/>
              <a:t>Surge un nuevo ideal de </a:t>
            </a:r>
            <a:r>
              <a:rPr lang="en-US" dirty="0" err="1"/>
              <a:t>familia</a:t>
            </a:r>
            <a:r>
              <a:rPr lang="en-US" dirty="0"/>
              <a:t> que </a:t>
            </a:r>
            <a:r>
              <a:rPr lang="en-US" dirty="0" err="1"/>
              <a:t>prefiere</a:t>
            </a:r>
            <a:r>
              <a:rPr lang="en-US" dirty="0"/>
              <a:t> un</a:t>
            </a:r>
          </a:p>
          <a:p>
            <a:pPr marL="0" indent="0">
              <a:buNone/>
            </a:pPr>
            <a:r>
              <a:rPr lang="en-US" dirty="0" err="1"/>
              <a:t>Menor</a:t>
            </a:r>
            <a:r>
              <a:rPr lang="en-US" dirty="0"/>
              <a:t> </a:t>
            </a:r>
            <a:r>
              <a:rPr lang="en-US" dirty="0" err="1"/>
              <a:t>numero</a:t>
            </a:r>
            <a:r>
              <a:rPr lang="en-US" dirty="0"/>
              <a:t> de </a:t>
            </a:r>
            <a:r>
              <a:rPr lang="en-US" dirty="0" err="1"/>
              <a:t>hijos</a:t>
            </a:r>
            <a:r>
              <a:rPr lang="en-US" dirty="0"/>
              <a:t>. </a:t>
            </a:r>
          </a:p>
        </p:txBody>
      </p:sp>
    </p:spTree>
    <p:extLst>
      <p:ext uri="{BB962C8B-B14F-4D97-AF65-F5344CB8AC3E}">
        <p14:creationId xmlns:p14="http://schemas.microsoft.com/office/powerpoint/2010/main" val="370269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734B92-F165-4D12-8AFB-EC9C65E3BB21}"/>
              </a:ext>
            </a:extLst>
          </p:cNvPr>
          <p:cNvSpPr>
            <a:spLocks noGrp="1"/>
          </p:cNvSpPr>
          <p:nvPr>
            <p:ph type="ctrTitle"/>
          </p:nvPr>
        </p:nvSpPr>
        <p:spPr>
          <a:xfrm>
            <a:off x="1205337" y="676405"/>
            <a:ext cx="9144000" cy="1104966"/>
          </a:xfrm>
        </p:spPr>
        <p:txBody>
          <a:bodyPr/>
          <a:lstStyle/>
          <a:p>
            <a:r>
              <a:rPr lang="es-MX" dirty="0"/>
              <a:t>Forma de Inferencia:	</a:t>
            </a:r>
          </a:p>
        </p:txBody>
      </p:sp>
      <p:sp>
        <p:nvSpPr>
          <p:cNvPr id="3" name="Subtítulo 2">
            <a:extLst>
              <a:ext uri="{FF2B5EF4-FFF2-40B4-BE49-F238E27FC236}">
                <a16:creationId xmlns:a16="http://schemas.microsoft.com/office/drawing/2014/main" id="{2988D078-FFDF-4410-AFD0-D36F64022D2D}"/>
              </a:ext>
            </a:extLst>
          </p:cNvPr>
          <p:cNvSpPr>
            <a:spLocks noGrp="1"/>
          </p:cNvSpPr>
          <p:nvPr>
            <p:ph type="subTitle" idx="1"/>
          </p:nvPr>
        </p:nvSpPr>
        <p:spPr>
          <a:xfrm>
            <a:off x="1205337" y="2254307"/>
            <a:ext cx="9144000" cy="1655762"/>
          </a:xfrm>
        </p:spPr>
        <p:txBody>
          <a:bodyPr>
            <a:normAutofit/>
          </a:bodyPr>
          <a:lstStyle/>
          <a:p>
            <a:r>
              <a:rPr lang="es-MX" sz="4400" b="1" dirty="0"/>
              <a:t>Abductiva</a:t>
            </a:r>
          </a:p>
        </p:txBody>
      </p:sp>
      <p:pic>
        <p:nvPicPr>
          <p:cNvPr id="4" name="Imagen 3">
            <a:extLst>
              <a:ext uri="{FF2B5EF4-FFF2-40B4-BE49-F238E27FC236}">
                <a16:creationId xmlns:a16="http://schemas.microsoft.com/office/drawing/2014/main" id="{C46CF1BE-92CA-4A06-9B77-1A8FAD96908C}"/>
              </a:ext>
            </a:extLst>
          </p:cNvPr>
          <p:cNvPicPr>
            <a:picLocks noChangeAspect="1"/>
          </p:cNvPicPr>
          <p:nvPr/>
        </p:nvPicPr>
        <p:blipFill rotWithShape="1">
          <a:blip r:embed="rId2"/>
          <a:srcRect t="-1" b="49854"/>
          <a:stretch/>
        </p:blipFill>
        <p:spPr>
          <a:xfrm>
            <a:off x="593966" y="3083375"/>
            <a:ext cx="5183371" cy="2599259"/>
          </a:xfrm>
          <a:prstGeom prst="rect">
            <a:avLst/>
          </a:prstGeom>
        </p:spPr>
      </p:pic>
      <p:pic>
        <p:nvPicPr>
          <p:cNvPr id="6" name="Imagen 5">
            <a:extLst>
              <a:ext uri="{FF2B5EF4-FFF2-40B4-BE49-F238E27FC236}">
                <a16:creationId xmlns:a16="http://schemas.microsoft.com/office/drawing/2014/main" id="{973D909E-F161-4C8E-B9E1-3DC1B9EA3712}"/>
              </a:ext>
            </a:extLst>
          </p:cNvPr>
          <p:cNvPicPr>
            <a:picLocks noChangeAspect="1"/>
          </p:cNvPicPr>
          <p:nvPr/>
        </p:nvPicPr>
        <p:blipFill rotWithShape="1">
          <a:blip r:embed="rId3"/>
          <a:srcRect l="50000" t="48902" b="2795"/>
          <a:stretch/>
        </p:blipFill>
        <p:spPr>
          <a:xfrm>
            <a:off x="9057820" y="203469"/>
            <a:ext cx="2583035" cy="2495393"/>
          </a:xfrm>
          <a:prstGeom prst="rect">
            <a:avLst/>
          </a:prstGeom>
        </p:spPr>
      </p:pic>
    </p:spTree>
    <p:extLst>
      <p:ext uri="{BB962C8B-B14F-4D97-AF65-F5344CB8AC3E}">
        <p14:creationId xmlns:p14="http://schemas.microsoft.com/office/powerpoint/2010/main" val="3607267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5DE3E5-C43A-4A08-85EE-F822DE98BFE9}"/>
              </a:ext>
            </a:extLst>
          </p:cNvPr>
          <p:cNvSpPr>
            <a:spLocks noGrp="1"/>
          </p:cNvSpPr>
          <p:nvPr>
            <p:ph type="title"/>
          </p:nvPr>
        </p:nvSpPr>
        <p:spPr/>
        <p:txBody>
          <a:bodyPr/>
          <a:lstStyle/>
          <a:p>
            <a:r>
              <a:rPr lang="es-MX" dirty="0"/>
              <a:t>¿Qué es?</a:t>
            </a:r>
          </a:p>
        </p:txBody>
      </p:sp>
      <p:sp>
        <p:nvSpPr>
          <p:cNvPr id="3" name="Marcador de contenido 2">
            <a:extLst>
              <a:ext uri="{FF2B5EF4-FFF2-40B4-BE49-F238E27FC236}">
                <a16:creationId xmlns:a16="http://schemas.microsoft.com/office/drawing/2014/main" id="{D9E543B4-7D9D-4D85-8C9E-80B4A16DE7CA}"/>
              </a:ext>
            </a:extLst>
          </p:cNvPr>
          <p:cNvSpPr>
            <a:spLocks noGrp="1"/>
          </p:cNvSpPr>
          <p:nvPr>
            <p:ph idx="1"/>
          </p:nvPr>
        </p:nvSpPr>
        <p:spPr/>
        <p:txBody>
          <a:bodyPr>
            <a:normAutofit/>
          </a:bodyPr>
          <a:lstStyle/>
          <a:p>
            <a:r>
              <a:rPr lang="es-MX" sz="3200" dirty="0"/>
              <a:t>Un razonamiento abductivo (del latín </a:t>
            </a:r>
            <a:r>
              <a:rPr lang="es-MX" sz="3200" dirty="0" err="1"/>
              <a:t>abdūctiō</a:t>
            </a:r>
            <a:r>
              <a:rPr lang="es-MX" sz="3200" dirty="0"/>
              <a:t>  y esta palabra de ab, desde lejos, y </a:t>
            </a:r>
            <a:r>
              <a:rPr lang="es-MX" sz="3200" dirty="0" err="1"/>
              <a:t>dūcere</a:t>
            </a:r>
            <a:r>
              <a:rPr lang="es-MX" sz="3200" dirty="0"/>
              <a:t>, llevar) es un tipo de razonamiento que a partir de la descripción de un hecho o fenómeno ofrece o llega a una hipótesis, la cual explica las posibles razones o motivos del hecho mediante las premisas obtenidas. Charles Sanders Peirce la llama una conjetura. Esa conjetura busca ser, a primera vista, la mejor explicación, o la más probable. </a:t>
            </a:r>
          </a:p>
        </p:txBody>
      </p:sp>
    </p:spTree>
    <p:extLst>
      <p:ext uri="{BB962C8B-B14F-4D97-AF65-F5344CB8AC3E}">
        <p14:creationId xmlns:p14="http://schemas.microsoft.com/office/powerpoint/2010/main" val="320956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FF3368D-6210-45A5-9AC0-02801D2D9BBB}"/>
              </a:ext>
            </a:extLst>
          </p:cNvPr>
          <p:cNvSpPr>
            <a:spLocks noGrp="1"/>
          </p:cNvSpPr>
          <p:nvPr>
            <p:ph idx="1"/>
          </p:nvPr>
        </p:nvSpPr>
        <p:spPr>
          <a:xfrm>
            <a:off x="838200" y="1253331"/>
            <a:ext cx="10515600" cy="4351338"/>
          </a:xfrm>
        </p:spPr>
        <p:txBody>
          <a:bodyPr>
            <a:normAutofit/>
          </a:bodyPr>
          <a:lstStyle/>
          <a:p>
            <a:r>
              <a:rPr lang="es-MX" sz="3600" dirty="0"/>
              <a:t>En la abducción, a fin de entender un fenómeno se introduce una regla que opera en forma de hipótesis para considerar dentro de tal regla al posible resultado como un caso particular. En otros términos: en el caso de una deducción se obtiene una Conclusión “q” de una Premisa “p”, mientras que el razonar abductivo consiste en explicar “q” mediante “p” considerando a p como hipótesis explicativa. </a:t>
            </a:r>
          </a:p>
        </p:txBody>
      </p:sp>
    </p:spTree>
    <p:extLst>
      <p:ext uri="{BB962C8B-B14F-4D97-AF65-F5344CB8AC3E}">
        <p14:creationId xmlns:p14="http://schemas.microsoft.com/office/powerpoint/2010/main" val="3165701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59AC760-A33C-4232-A6C2-B7C552704C8A}"/>
              </a:ext>
            </a:extLst>
          </p:cNvPr>
          <p:cNvSpPr>
            <a:spLocks noGrp="1"/>
          </p:cNvSpPr>
          <p:nvPr>
            <p:ph idx="1"/>
          </p:nvPr>
        </p:nvSpPr>
        <p:spPr>
          <a:xfrm>
            <a:off x="838200" y="886947"/>
            <a:ext cx="10515600" cy="4351338"/>
          </a:xfrm>
        </p:spPr>
        <p:txBody>
          <a:bodyPr/>
          <a:lstStyle/>
          <a:p>
            <a:r>
              <a:rPr lang="es-MX" dirty="0"/>
              <a:t>Esta es muy utilizada en la vida cotidiana ya que es la que nos permite hacer hipótesis de todo lo que vemos y/o escuchamos  a partir de la observación</a:t>
            </a:r>
          </a:p>
          <a:p>
            <a:r>
              <a:rPr lang="es-MX" dirty="0"/>
              <a:t>El silogismo abductivo no proporciona un conocimiento (necesariamente verdadero), sino un conocimiento simplemente aproximado ya que la premisa mayor es cierta y la menor (conclusión) es solamente probable lo cual aproxima mas a la ciencia que una proposición completamente incierta</a:t>
            </a:r>
          </a:p>
        </p:txBody>
      </p:sp>
      <p:pic>
        <p:nvPicPr>
          <p:cNvPr id="7" name="Imagen 6">
            <a:extLst>
              <a:ext uri="{FF2B5EF4-FFF2-40B4-BE49-F238E27FC236}">
                <a16:creationId xmlns:a16="http://schemas.microsoft.com/office/drawing/2014/main" id="{F81B9029-91A6-438E-B0EE-F31B799B05FF}"/>
              </a:ext>
            </a:extLst>
          </p:cNvPr>
          <p:cNvPicPr>
            <a:picLocks noChangeAspect="1"/>
          </p:cNvPicPr>
          <p:nvPr/>
        </p:nvPicPr>
        <p:blipFill>
          <a:blip r:embed="rId2"/>
          <a:stretch>
            <a:fillRect/>
          </a:stretch>
        </p:blipFill>
        <p:spPr>
          <a:xfrm>
            <a:off x="1141892" y="4242922"/>
            <a:ext cx="4302755" cy="1990725"/>
          </a:xfrm>
          <a:prstGeom prst="rect">
            <a:avLst/>
          </a:prstGeom>
        </p:spPr>
      </p:pic>
    </p:spTree>
    <p:extLst>
      <p:ext uri="{BB962C8B-B14F-4D97-AF65-F5344CB8AC3E}">
        <p14:creationId xmlns:p14="http://schemas.microsoft.com/office/powerpoint/2010/main" val="2837573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CC11F-8367-4C57-B614-DA8B22A24CBB}"/>
              </a:ext>
            </a:extLst>
          </p:cNvPr>
          <p:cNvSpPr>
            <a:spLocks noGrp="1"/>
          </p:cNvSpPr>
          <p:nvPr>
            <p:ph type="title"/>
          </p:nvPr>
        </p:nvSpPr>
        <p:spPr/>
        <p:txBody>
          <a:bodyPr/>
          <a:lstStyle/>
          <a:p>
            <a:r>
              <a:rPr lang="es-MX" dirty="0"/>
              <a:t>Ejemplos:	</a:t>
            </a:r>
          </a:p>
        </p:txBody>
      </p:sp>
      <p:sp>
        <p:nvSpPr>
          <p:cNvPr id="3" name="Marcador de contenido 2">
            <a:extLst>
              <a:ext uri="{FF2B5EF4-FFF2-40B4-BE49-F238E27FC236}">
                <a16:creationId xmlns:a16="http://schemas.microsoft.com/office/drawing/2014/main" id="{C13A27AC-C975-4EBB-93BA-00317B3ABC4F}"/>
              </a:ext>
            </a:extLst>
          </p:cNvPr>
          <p:cNvSpPr>
            <a:spLocks noGrp="1"/>
          </p:cNvSpPr>
          <p:nvPr>
            <p:ph idx="1"/>
          </p:nvPr>
        </p:nvSpPr>
        <p:spPr/>
        <p:txBody>
          <a:bodyPr>
            <a:normAutofit/>
          </a:bodyPr>
          <a:lstStyle/>
          <a:p>
            <a:r>
              <a:rPr lang="es-MX" dirty="0"/>
              <a:t>1 ejemplo</a:t>
            </a:r>
          </a:p>
          <a:p>
            <a:r>
              <a:rPr lang="es-MX" dirty="0"/>
              <a:t>1° premisa: Todos los hombres son mortales</a:t>
            </a:r>
          </a:p>
          <a:p>
            <a:r>
              <a:rPr lang="es-MX" dirty="0"/>
              <a:t>2° premisa: Sócrates es hombre</a:t>
            </a:r>
          </a:p>
          <a:p>
            <a:r>
              <a:rPr lang="es-MX" dirty="0"/>
              <a:t>Conclusión: Sócrates es mortal</a:t>
            </a:r>
          </a:p>
          <a:p>
            <a:r>
              <a:rPr lang="es-MX" dirty="0"/>
              <a:t>2 ejemplo</a:t>
            </a:r>
          </a:p>
          <a:p>
            <a:r>
              <a:rPr lang="es-MX" dirty="0"/>
              <a:t>1° premisa: Todos los orientales practican el budismo</a:t>
            </a:r>
          </a:p>
          <a:p>
            <a:r>
              <a:rPr lang="es-MX" dirty="0"/>
              <a:t>2° premisa: juan es oriental </a:t>
            </a:r>
          </a:p>
          <a:p>
            <a:r>
              <a:rPr lang="es-MX" dirty="0"/>
              <a:t>Conclusión:  juan practica el budismo</a:t>
            </a:r>
          </a:p>
        </p:txBody>
      </p:sp>
    </p:spTree>
    <p:extLst>
      <p:ext uri="{BB962C8B-B14F-4D97-AF65-F5344CB8AC3E}">
        <p14:creationId xmlns:p14="http://schemas.microsoft.com/office/powerpoint/2010/main" val="292156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CAE5D-D431-4F63-80E1-7E9FA40FA67C}"/>
              </a:ext>
            </a:extLst>
          </p:cNvPr>
          <p:cNvSpPr>
            <a:spLocks noGrp="1"/>
          </p:cNvSpPr>
          <p:nvPr>
            <p:ph type="title"/>
          </p:nvPr>
        </p:nvSpPr>
        <p:spPr>
          <a:xfrm>
            <a:off x="337159" y="189761"/>
            <a:ext cx="10515600" cy="887478"/>
          </a:xfrm>
        </p:spPr>
        <p:txBody>
          <a:bodyPr/>
          <a:lstStyle/>
          <a:p>
            <a:r>
              <a:rPr lang="es-MX" dirty="0"/>
              <a:t>seguimos con ejemplos: </a:t>
            </a:r>
          </a:p>
        </p:txBody>
      </p:sp>
      <p:sp>
        <p:nvSpPr>
          <p:cNvPr id="3" name="Marcador de contenido 2">
            <a:extLst>
              <a:ext uri="{FF2B5EF4-FFF2-40B4-BE49-F238E27FC236}">
                <a16:creationId xmlns:a16="http://schemas.microsoft.com/office/drawing/2014/main" id="{E4FD2E9D-E515-4443-B9FF-45850FC29DD6}"/>
              </a:ext>
            </a:extLst>
          </p:cNvPr>
          <p:cNvSpPr>
            <a:spLocks noGrp="1"/>
          </p:cNvSpPr>
          <p:nvPr>
            <p:ph idx="1"/>
          </p:nvPr>
        </p:nvSpPr>
        <p:spPr>
          <a:xfrm>
            <a:off x="838200" y="1177447"/>
            <a:ext cx="10515600" cy="4999516"/>
          </a:xfrm>
        </p:spPr>
        <p:txBody>
          <a:bodyPr/>
          <a:lstStyle/>
          <a:p>
            <a:r>
              <a:rPr lang="es-MX" dirty="0"/>
              <a:t>1° premisa: La droga es consumida por muchos jóvenes .</a:t>
            </a:r>
          </a:p>
          <a:p>
            <a:r>
              <a:rPr lang="es-MX" dirty="0"/>
              <a:t>2° premisa: los jóvenes tienen mucho tiempo.</a:t>
            </a:r>
          </a:p>
          <a:p>
            <a:r>
              <a:rPr lang="es-MX" dirty="0"/>
              <a:t>Conclusión:  los jóvenes con tiempo libre consumen drogas. </a:t>
            </a:r>
          </a:p>
          <a:p>
            <a:r>
              <a:rPr lang="es-MX" dirty="0"/>
              <a:t>Ultimo ejemplo:</a:t>
            </a:r>
          </a:p>
          <a:p>
            <a:r>
              <a:rPr lang="es-MX" dirty="0"/>
              <a:t>1° premisa: los pájaros de esta zona migran en invierno.</a:t>
            </a:r>
          </a:p>
          <a:p>
            <a:r>
              <a:rPr lang="es-MX" dirty="0"/>
              <a:t>2° premisa: este es un pájaro.</a:t>
            </a:r>
          </a:p>
          <a:p>
            <a:r>
              <a:rPr lang="es-MX" dirty="0"/>
              <a:t>Conclusión: este pájaro debe migrar al llegar el invierno    </a:t>
            </a:r>
          </a:p>
        </p:txBody>
      </p:sp>
    </p:spTree>
    <p:extLst>
      <p:ext uri="{BB962C8B-B14F-4D97-AF65-F5344CB8AC3E}">
        <p14:creationId xmlns:p14="http://schemas.microsoft.com/office/powerpoint/2010/main" val="1327241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arcador de posición de imagen 19" descr="grupo de alumnos en una mesa estudiando en la biblioteca">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grpSp>
        <p:nvGrpSpPr>
          <p:cNvPr id="3" name="Grupo 2" descr="elemento decorativo">
            <a:extLst>
              <a:ext uri="{FF2B5EF4-FFF2-40B4-BE49-F238E27FC236}">
                <a16:creationId xmlns:a16="http://schemas.microsoft.com/office/drawing/2014/main" id="{B96D2D9B-E0B9-499F-9404-108DB59E4502}"/>
              </a:ext>
            </a:extLst>
          </p:cNvPr>
          <p:cNvGrpSpPr/>
          <p:nvPr/>
        </p:nvGrpSpPr>
        <p:grpSpPr>
          <a:xfrm>
            <a:off x="453180" y="358346"/>
            <a:ext cx="6957056" cy="6858000"/>
            <a:chOff x="0" y="0"/>
            <a:chExt cx="6957056" cy="6858000"/>
          </a:xfrm>
        </p:grpSpPr>
        <p:sp>
          <p:nvSpPr>
            <p:cNvPr id="33" name="Paralelogramo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Forma libre: Forma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3" name="Forma libre: Forma 12">
              <a:extLst>
                <a:ext uri="{FF2B5EF4-FFF2-40B4-BE49-F238E27FC236}">
                  <a16:creationId xmlns:a16="http://schemas.microsoft.com/office/drawing/2014/main" id="{C6577883-A694-450C-A2C7-C9C8A85D9915}"/>
                </a:ext>
              </a:extLst>
            </p:cNvPr>
            <p:cNvSpPr/>
            <p:nvPr/>
          </p:nvSpPr>
          <p:spPr>
            <a:xfrm flipH="1" flipV="1">
              <a:off x="153695" y="1292813"/>
              <a:ext cx="6267450" cy="4365894"/>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1" name="Título 30">
            <a:extLst>
              <a:ext uri="{FF2B5EF4-FFF2-40B4-BE49-F238E27FC236}">
                <a16:creationId xmlns:a16="http://schemas.microsoft.com/office/drawing/2014/main" id="{9284195F-D106-45D8-ABAA-959FA68948B0}"/>
              </a:ext>
            </a:extLst>
          </p:cNvPr>
          <p:cNvSpPr>
            <a:spLocks noGrp="1"/>
          </p:cNvSpPr>
          <p:nvPr>
            <p:ph type="ctrTitle"/>
          </p:nvPr>
        </p:nvSpPr>
        <p:spPr>
          <a:xfrm>
            <a:off x="303663" y="701616"/>
            <a:ext cx="6952708" cy="883839"/>
          </a:xfrm>
        </p:spPr>
        <p:txBody>
          <a:bodyPr rtlCol="0"/>
          <a:lstStyle/>
          <a:p>
            <a:pPr algn="just" rtl="0"/>
            <a:r>
              <a:rPr lang="es-ES" sz="4000" dirty="0"/>
              <a:t>INFERENCIA POR ANALOGÍA </a:t>
            </a:r>
          </a:p>
        </p:txBody>
      </p:sp>
      <p:sp>
        <p:nvSpPr>
          <p:cNvPr id="12" name="Subtítulo 11">
            <a:extLst>
              <a:ext uri="{FF2B5EF4-FFF2-40B4-BE49-F238E27FC236}">
                <a16:creationId xmlns:a16="http://schemas.microsoft.com/office/drawing/2014/main" id="{A6AB5563-AD44-4883-8D3E-93E27EEDAA40}"/>
              </a:ext>
            </a:extLst>
          </p:cNvPr>
          <p:cNvSpPr>
            <a:spLocks noGrp="1"/>
          </p:cNvSpPr>
          <p:nvPr>
            <p:ph type="subTitle" idx="1"/>
          </p:nvPr>
        </p:nvSpPr>
        <p:spPr>
          <a:xfrm>
            <a:off x="732518" y="1724785"/>
            <a:ext cx="5915417" cy="3482056"/>
          </a:xfrm>
        </p:spPr>
        <p:txBody>
          <a:bodyPr rtlCol="0"/>
          <a:lstStyle/>
          <a:p>
            <a:pPr algn="just"/>
            <a:r>
              <a:rPr lang="es-MX" sz="1800" b="0" i="0" dirty="0">
                <a:effectLst/>
                <a:latin typeface="Arial" panose="020B0604020202020204" pitchFamily="34" charset="0"/>
                <a:cs typeface="Arial" panose="020B0604020202020204" pitchFamily="34" charset="0"/>
              </a:rPr>
              <a:t> La </a:t>
            </a:r>
            <a:r>
              <a:rPr lang="es-MX" sz="1800" b="1" i="0" dirty="0">
                <a:effectLst/>
                <a:latin typeface="Arial" panose="020B0604020202020204" pitchFamily="34" charset="0"/>
                <a:cs typeface="Arial" panose="020B0604020202020204" pitchFamily="34" charset="0"/>
              </a:rPr>
              <a:t>analogía</a:t>
            </a:r>
            <a:r>
              <a:rPr lang="es-MX" sz="1800" b="0" i="0" dirty="0">
                <a:effectLst/>
                <a:latin typeface="Arial" panose="020B0604020202020204" pitchFamily="34" charset="0"/>
                <a:cs typeface="Arial" panose="020B0604020202020204" pitchFamily="34" charset="0"/>
              </a:rPr>
              <a:t> forma parte de todas nuestras maneras de pensar. Nos permite establecer representaciones comprensibles, formular pautas de actividades posibles y construir esquemas explicativos.</a:t>
            </a:r>
          </a:p>
          <a:p>
            <a:pPr algn="just"/>
            <a:endParaRPr lang="es-MX" sz="1800" b="0" i="0" dirty="0">
              <a:effectLst/>
              <a:latin typeface="Arial" panose="020B0604020202020204" pitchFamily="34" charset="0"/>
              <a:cs typeface="Arial" panose="020B0604020202020204" pitchFamily="34" charset="0"/>
            </a:endParaRPr>
          </a:p>
          <a:p>
            <a:r>
              <a:rPr lang="es-MX" sz="1800" dirty="0">
                <a:latin typeface="Arial" panose="020B0604020202020204" pitchFamily="34" charset="0"/>
                <a:cs typeface="Arial" panose="020B0604020202020204" pitchFamily="34" charset="0"/>
              </a:rPr>
              <a:t>En este tipo de razonamiento no hay preservación de la verdad como sucede con el razonamiento inductivo.</a:t>
            </a:r>
          </a:p>
          <a:p>
            <a:endParaRPr lang="es-MX" sz="1800" dirty="0">
              <a:latin typeface="Arial" panose="020B0604020202020204" pitchFamily="34" charset="0"/>
              <a:cs typeface="Arial" panose="020B0604020202020204" pitchFamily="34" charset="0"/>
            </a:endParaRPr>
          </a:p>
          <a:p>
            <a:br>
              <a:rPr lang="es-MX" sz="1800" dirty="0">
                <a:latin typeface="Arial" panose="020B0604020202020204" pitchFamily="34" charset="0"/>
                <a:cs typeface="Arial" panose="020B0604020202020204" pitchFamily="34" charset="0"/>
              </a:rPr>
            </a:b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6578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vista aérea de un chico sentado con su equipo portátil">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29</a:t>
            </a:fld>
            <a:endParaRPr lang="es-ES" sz="1200">
              <a:solidFill>
                <a:schemeClr val="bg1"/>
              </a:solidFill>
            </a:endParaRPr>
          </a:p>
        </p:txBody>
      </p:sp>
      <p:sp>
        <p:nvSpPr>
          <p:cNvPr id="23" name="Marcador de texto 22">
            <a:extLst>
              <a:ext uri="{FF2B5EF4-FFF2-40B4-BE49-F238E27FC236}">
                <a16:creationId xmlns:a16="http://schemas.microsoft.com/office/drawing/2014/main" id="{B88939B0-5B9A-4423-AFD1-CF6B22268795}"/>
              </a:ext>
            </a:extLst>
          </p:cNvPr>
          <p:cNvSpPr>
            <a:spLocks noGrp="1"/>
          </p:cNvSpPr>
          <p:nvPr>
            <p:ph type="body" sz="quarter" idx="11"/>
          </p:nvPr>
        </p:nvSpPr>
        <p:spPr>
          <a:xfrm>
            <a:off x="620829" y="296862"/>
            <a:ext cx="7206620" cy="3368675"/>
          </a:xfrm>
        </p:spPr>
        <p:txBody>
          <a:bodyPr rtlCol="0"/>
          <a:lstStyle/>
          <a:p>
            <a:pPr algn="just"/>
            <a:r>
              <a:rPr lang="es-MX" sz="1600" dirty="0">
                <a:latin typeface="Arial" panose="020B0604020202020204" pitchFamily="34" charset="0"/>
                <a:cs typeface="Arial" panose="020B0604020202020204" pitchFamily="34" charset="0"/>
              </a:rPr>
              <a:t>La analogía está constituida por dos o más premisas y una conclusión. La conclusión se establece siempre en el nivel de la posibilidad. La conclusión es una hipótesis que tendrá que ser sometida a la verificación de la experiencia y de la demostración racional mediante otros procedimientos.</a:t>
            </a:r>
          </a:p>
          <a:p>
            <a:pPr algn="just"/>
            <a:endParaRPr lang="es-MX" sz="1600" dirty="0">
              <a:latin typeface="Arial" panose="020B0604020202020204" pitchFamily="34" charset="0"/>
              <a:cs typeface="Arial" panose="020B0604020202020204" pitchFamily="34" charset="0"/>
            </a:endParaRPr>
          </a:p>
          <a:p>
            <a:pPr algn="just"/>
            <a:r>
              <a:rPr lang="es-MX" sz="1600" dirty="0">
                <a:latin typeface="Arial" panose="020B0604020202020204" pitchFamily="34" charset="0"/>
                <a:cs typeface="Arial" panose="020B0604020202020204" pitchFamily="34" charset="0"/>
              </a:rPr>
              <a:t>La construcción lógica de la analogía es la siguiente:</a:t>
            </a:r>
            <a:endParaRPr lang="es-ES" sz="1600" dirty="0"/>
          </a:p>
        </p:txBody>
      </p:sp>
      <p:pic>
        <p:nvPicPr>
          <p:cNvPr id="35" name="Marcador de contenido 34" descr="Libro abierto">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262605" y="1142364"/>
            <a:ext cx="548640" cy="548640"/>
          </a:xfrm>
        </p:spPr>
      </p:pic>
      <p:pic>
        <p:nvPicPr>
          <p:cNvPr id="36" name="Marcador de contenido 35" descr="Medalla">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261792" y="296862"/>
            <a:ext cx="548640" cy="548640"/>
          </a:xfrm>
        </p:spPr>
      </p:pic>
      <p:pic>
        <p:nvPicPr>
          <p:cNvPr id="12" name="Imagen 11">
            <a:extLst>
              <a:ext uri="{FF2B5EF4-FFF2-40B4-BE49-F238E27FC236}">
                <a16:creationId xmlns:a16="http://schemas.microsoft.com/office/drawing/2014/main" id="{30D568A2-99AD-432C-A082-3C611718D049}"/>
              </a:ext>
            </a:extLst>
          </p:cNvPr>
          <p:cNvPicPr>
            <a:picLocks noChangeAspect="1"/>
          </p:cNvPicPr>
          <p:nvPr/>
        </p:nvPicPr>
        <p:blipFill>
          <a:blip r:embed="rId8"/>
          <a:stretch>
            <a:fillRect/>
          </a:stretch>
        </p:blipFill>
        <p:spPr>
          <a:xfrm>
            <a:off x="1072155" y="1919660"/>
            <a:ext cx="5239481" cy="1400370"/>
          </a:xfrm>
          <a:prstGeom prst="rect">
            <a:avLst/>
          </a:prstGeom>
        </p:spPr>
      </p:pic>
      <p:sp>
        <p:nvSpPr>
          <p:cNvPr id="13" name="CuadroTexto 12">
            <a:extLst>
              <a:ext uri="{FF2B5EF4-FFF2-40B4-BE49-F238E27FC236}">
                <a16:creationId xmlns:a16="http://schemas.microsoft.com/office/drawing/2014/main" id="{1AC98FA9-7400-4FEF-9E2B-A4E22ECB23D3}"/>
              </a:ext>
            </a:extLst>
          </p:cNvPr>
          <p:cNvSpPr txBox="1"/>
          <p:nvPr/>
        </p:nvSpPr>
        <p:spPr>
          <a:xfrm>
            <a:off x="387991" y="3831952"/>
            <a:ext cx="7439457" cy="1323439"/>
          </a:xfrm>
          <a:prstGeom prst="rect">
            <a:avLst/>
          </a:prstGeom>
          <a:noFill/>
        </p:spPr>
        <p:txBody>
          <a:bodyPr wrap="square" rtlCol="0">
            <a:spAutoFit/>
          </a:bodyPr>
          <a:lstStyle/>
          <a:p>
            <a:pPr algn="just"/>
            <a:r>
              <a:rPr lang="es-MX" sz="1600" b="0" i="0" dirty="0">
                <a:effectLst/>
                <a:latin typeface="Arial" panose="020B0604020202020204" pitchFamily="34" charset="0"/>
                <a:cs typeface="Arial" panose="020B0604020202020204" pitchFamily="34" charset="0"/>
              </a:rPr>
              <a:t>La analogía permite transferir una clase de objetos a otra clase diferente, de tal manera que la conclusión viene a ser la transferencia adecuada. De este modo se extienden las vinculaciones existentes entre los conocimientos adquiridos, utilizando el mismo tipo de relación y manteniéndola en un grado equivalente de generalidad y de particularidad.</a:t>
            </a:r>
            <a:endParaRPr lang="es-MX"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712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DD6AD522-6A25-433D-BA5C-A49B27B345D1}"/>
              </a:ext>
            </a:extLst>
          </p:cNvPr>
          <p:cNvPicPr>
            <a:picLocks noGrp="1" noChangeAspect="1"/>
          </p:cNvPicPr>
          <p:nvPr>
            <p:ph idx="1"/>
          </p:nvPr>
        </p:nvPicPr>
        <p:blipFill>
          <a:blip r:embed="rId3"/>
          <a:stretch>
            <a:fillRect/>
          </a:stretch>
        </p:blipFill>
        <p:spPr>
          <a:xfrm>
            <a:off x="369005" y="1729244"/>
            <a:ext cx="3519075" cy="3511272"/>
          </a:xfrm>
          <a:prstGeom prst="rect">
            <a:avLst/>
          </a:prstGeom>
        </p:spPr>
      </p:pic>
      <p:sp>
        <p:nvSpPr>
          <p:cNvPr id="5" name="Rectángulo 4">
            <a:extLst>
              <a:ext uri="{FF2B5EF4-FFF2-40B4-BE49-F238E27FC236}">
                <a16:creationId xmlns:a16="http://schemas.microsoft.com/office/drawing/2014/main" id="{FAD0AD87-2F47-475C-AF37-2AA0E0F7BB47}"/>
              </a:ext>
            </a:extLst>
          </p:cNvPr>
          <p:cNvSpPr/>
          <p:nvPr/>
        </p:nvSpPr>
        <p:spPr>
          <a:xfrm>
            <a:off x="430025" y="159583"/>
            <a:ext cx="5165067"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600" b="1" u="sng" cap="none" spc="0" dirty="0">
                <a:ln/>
                <a:solidFill>
                  <a:schemeClr val="accent4"/>
                </a:solidFill>
                <a:effectLst/>
              </a:rPr>
              <a:t>Epistemología</a:t>
            </a:r>
          </a:p>
        </p:txBody>
      </p:sp>
      <p:sp>
        <p:nvSpPr>
          <p:cNvPr id="8" name="CuadroTexto 7">
            <a:extLst>
              <a:ext uri="{FF2B5EF4-FFF2-40B4-BE49-F238E27FC236}">
                <a16:creationId xmlns:a16="http://schemas.microsoft.com/office/drawing/2014/main" id="{A1324D11-4260-47CA-9B31-C5BEF9A04F57}"/>
              </a:ext>
            </a:extLst>
          </p:cNvPr>
          <p:cNvSpPr txBox="1"/>
          <p:nvPr/>
        </p:nvSpPr>
        <p:spPr>
          <a:xfrm>
            <a:off x="549607" y="5240516"/>
            <a:ext cx="3157870" cy="369332"/>
          </a:xfrm>
          <a:prstGeom prst="rect">
            <a:avLst/>
          </a:prstGeom>
          <a:noFill/>
        </p:spPr>
        <p:txBody>
          <a:bodyPr wrap="square" rtlCol="0">
            <a:spAutoFit/>
          </a:bodyPr>
          <a:lstStyle/>
          <a:p>
            <a:pPr algn="ctr"/>
            <a:r>
              <a:rPr lang="es-MX" dirty="0"/>
              <a:t>Rama </a:t>
            </a:r>
            <a:r>
              <a:rPr lang="es-ES" b="1" i="0" dirty="0">
                <a:effectLst/>
              </a:rPr>
              <a:t>de la filosofía</a:t>
            </a:r>
            <a:endParaRPr lang="es-MX" dirty="0"/>
          </a:p>
        </p:txBody>
      </p:sp>
      <p:pic>
        <p:nvPicPr>
          <p:cNvPr id="2" name="Imagen 1">
            <a:extLst>
              <a:ext uri="{FF2B5EF4-FFF2-40B4-BE49-F238E27FC236}">
                <a16:creationId xmlns:a16="http://schemas.microsoft.com/office/drawing/2014/main" id="{3B875805-4429-45C0-9928-5239C993093B}"/>
              </a:ext>
            </a:extLst>
          </p:cNvPr>
          <p:cNvPicPr>
            <a:picLocks noChangeAspect="1"/>
          </p:cNvPicPr>
          <p:nvPr/>
        </p:nvPicPr>
        <p:blipFill>
          <a:blip r:embed="rId4"/>
          <a:stretch>
            <a:fillRect/>
          </a:stretch>
        </p:blipFill>
        <p:spPr>
          <a:xfrm>
            <a:off x="7302103" y="2794790"/>
            <a:ext cx="4576663" cy="2368624"/>
          </a:xfrm>
          <a:prstGeom prst="rect">
            <a:avLst/>
          </a:prstGeom>
        </p:spPr>
      </p:pic>
      <p:sp>
        <p:nvSpPr>
          <p:cNvPr id="6" name="CuadroTexto 5">
            <a:extLst>
              <a:ext uri="{FF2B5EF4-FFF2-40B4-BE49-F238E27FC236}">
                <a16:creationId xmlns:a16="http://schemas.microsoft.com/office/drawing/2014/main" id="{D64AF0D6-F757-46E9-8CA3-61B61B5F20A1}"/>
              </a:ext>
            </a:extLst>
          </p:cNvPr>
          <p:cNvSpPr txBox="1"/>
          <p:nvPr/>
        </p:nvSpPr>
        <p:spPr>
          <a:xfrm>
            <a:off x="8011499" y="2425458"/>
            <a:ext cx="3157870" cy="369332"/>
          </a:xfrm>
          <a:prstGeom prst="rect">
            <a:avLst/>
          </a:prstGeom>
          <a:noFill/>
        </p:spPr>
        <p:txBody>
          <a:bodyPr wrap="square" rtlCol="0">
            <a:spAutoFit/>
          </a:bodyPr>
          <a:lstStyle/>
          <a:p>
            <a:pPr algn="ctr"/>
            <a:r>
              <a:rPr lang="es-ES" dirty="0"/>
              <a:t>Mecanismos inferenciales</a:t>
            </a:r>
            <a:endParaRPr lang="es-MX" dirty="0"/>
          </a:p>
        </p:txBody>
      </p:sp>
      <p:sp>
        <p:nvSpPr>
          <p:cNvPr id="3" name="Rectángulo: esquinas redondeadas 2">
            <a:extLst>
              <a:ext uri="{FF2B5EF4-FFF2-40B4-BE49-F238E27FC236}">
                <a16:creationId xmlns:a16="http://schemas.microsoft.com/office/drawing/2014/main" id="{9F71F19A-7FA4-4F62-AF5D-545DAD5C8ED4}"/>
              </a:ext>
            </a:extLst>
          </p:cNvPr>
          <p:cNvSpPr/>
          <p:nvPr/>
        </p:nvSpPr>
        <p:spPr>
          <a:xfrm>
            <a:off x="4530261" y="3322459"/>
            <a:ext cx="1904406" cy="57415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Problema central</a:t>
            </a:r>
          </a:p>
        </p:txBody>
      </p:sp>
    </p:spTree>
    <p:extLst>
      <p:ext uri="{BB962C8B-B14F-4D97-AF65-F5344CB8AC3E}">
        <p14:creationId xmlns:p14="http://schemas.microsoft.com/office/powerpoint/2010/main" val="1036373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chico caminando con mochila y una bicicleta">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6836125" y="0"/>
            <a:ext cx="5355875"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7" name="Marcador de número de diapositiva 5">
            <a:extLst>
              <a:ext uri="{FF2B5EF4-FFF2-40B4-BE49-F238E27FC236}">
                <a16:creationId xmlns:a16="http://schemas.microsoft.com/office/drawing/2014/main" id="{79161314-0A22-4109-A2B1-41E87EFE1E18}"/>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30</a:t>
            </a:fld>
            <a:endParaRPr lang="es-ES" sz="1200">
              <a:solidFill>
                <a:schemeClr val="bg1"/>
              </a:solidFill>
            </a:endParaRPr>
          </a:p>
        </p:txBody>
      </p:sp>
      <p:sp>
        <p:nvSpPr>
          <p:cNvPr id="4" name="Título 3">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dirty="0"/>
              <a:t>Ejemplos</a:t>
            </a:r>
          </a:p>
        </p:txBody>
      </p:sp>
      <p:pic>
        <p:nvPicPr>
          <p:cNvPr id="19" name="Imagen 18">
            <a:extLst>
              <a:ext uri="{FF2B5EF4-FFF2-40B4-BE49-F238E27FC236}">
                <a16:creationId xmlns:a16="http://schemas.microsoft.com/office/drawing/2014/main" id="{F4798F14-6163-4BD6-A7A3-7574E42BD965}"/>
              </a:ext>
            </a:extLst>
          </p:cNvPr>
          <p:cNvPicPr>
            <a:picLocks noChangeAspect="1"/>
          </p:cNvPicPr>
          <p:nvPr/>
        </p:nvPicPr>
        <p:blipFill>
          <a:blip r:embed="rId4"/>
          <a:stretch>
            <a:fillRect/>
          </a:stretch>
        </p:blipFill>
        <p:spPr>
          <a:xfrm>
            <a:off x="633186" y="978801"/>
            <a:ext cx="7276264" cy="1705374"/>
          </a:xfrm>
          <a:prstGeom prst="rect">
            <a:avLst/>
          </a:prstGeom>
        </p:spPr>
      </p:pic>
      <p:pic>
        <p:nvPicPr>
          <p:cNvPr id="21" name="Imagen 20">
            <a:extLst>
              <a:ext uri="{FF2B5EF4-FFF2-40B4-BE49-F238E27FC236}">
                <a16:creationId xmlns:a16="http://schemas.microsoft.com/office/drawing/2014/main" id="{CEF0CE12-1AA9-47BA-A3CC-21D0EAF6DC99}"/>
              </a:ext>
            </a:extLst>
          </p:cNvPr>
          <p:cNvPicPr>
            <a:picLocks noChangeAspect="1"/>
          </p:cNvPicPr>
          <p:nvPr/>
        </p:nvPicPr>
        <p:blipFill>
          <a:blip r:embed="rId5"/>
          <a:stretch>
            <a:fillRect/>
          </a:stretch>
        </p:blipFill>
        <p:spPr>
          <a:xfrm>
            <a:off x="557921" y="2493490"/>
            <a:ext cx="7276263" cy="2152969"/>
          </a:xfrm>
          <a:prstGeom prst="rect">
            <a:avLst/>
          </a:prstGeom>
        </p:spPr>
      </p:pic>
      <p:pic>
        <p:nvPicPr>
          <p:cNvPr id="26" name="Imagen 25">
            <a:extLst>
              <a:ext uri="{FF2B5EF4-FFF2-40B4-BE49-F238E27FC236}">
                <a16:creationId xmlns:a16="http://schemas.microsoft.com/office/drawing/2014/main" id="{27FB9173-26B1-49C0-9607-50A5F1968CDD}"/>
              </a:ext>
            </a:extLst>
          </p:cNvPr>
          <p:cNvPicPr>
            <a:picLocks noChangeAspect="1"/>
          </p:cNvPicPr>
          <p:nvPr/>
        </p:nvPicPr>
        <p:blipFill>
          <a:blip r:embed="rId6"/>
          <a:stretch>
            <a:fillRect/>
          </a:stretch>
        </p:blipFill>
        <p:spPr>
          <a:xfrm>
            <a:off x="420926" y="4936989"/>
            <a:ext cx="7413258" cy="1630481"/>
          </a:xfrm>
          <a:prstGeom prst="rect">
            <a:avLst/>
          </a:prstGeom>
        </p:spPr>
      </p:pic>
    </p:spTree>
    <p:extLst>
      <p:ext uri="{BB962C8B-B14F-4D97-AF65-F5344CB8AC3E}">
        <p14:creationId xmlns:p14="http://schemas.microsoft.com/office/powerpoint/2010/main" val="2118823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Un grupo de personas sentados alrededor de una mesa de madera&#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1" y="0"/>
            <a:ext cx="12192000" cy="6858000"/>
          </a:xfrm>
        </p:spPr>
      </p:pic>
      <p:sp>
        <p:nvSpPr>
          <p:cNvPr id="52" name="Rectángulo 51" descr="elemento decorativo">
            <a:extLst>
              <a:ext uri="{FF2B5EF4-FFF2-40B4-BE49-F238E27FC236}">
                <a16:creationId xmlns:a16="http://schemas.microsoft.com/office/drawing/2014/main" id="{31664CF3-C0D1-4769-8E59-8694AF07951A}"/>
              </a:ext>
            </a:extLst>
          </p:cNvPr>
          <p:cNvSpPr/>
          <p:nvPr/>
        </p:nvSpPr>
        <p:spPr>
          <a:xfrm>
            <a:off x="0" y="0"/>
            <a:ext cx="12191999"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2" name="Título 41">
            <a:extLst>
              <a:ext uri="{FF2B5EF4-FFF2-40B4-BE49-F238E27FC236}">
                <a16:creationId xmlns:a16="http://schemas.microsoft.com/office/drawing/2014/main" id="{72FCEAE4-FA74-4446-B2F5-9AFA2DA139A2}"/>
              </a:ext>
            </a:extLst>
          </p:cNvPr>
          <p:cNvSpPr>
            <a:spLocks noGrp="1"/>
          </p:cNvSpPr>
          <p:nvPr>
            <p:ph type="ctrTitle"/>
          </p:nvPr>
        </p:nvSpPr>
        <p:spPr>
          <a:xfrm>
            <a:off x="691080" y="2142271"/>
            <a:ext cx="6376985" cy="879928"/>
          </a:xfrm>
        </p:spPr>
        <p:txBody>
          <a:bodyPr rtlCol="0"/>
          <a:lstStyle/>
          <a:p>
            <a:pPr rtl="0"/>
            <a:r>
              <a:rPr lang="es-ES" dirty="0"/>
              <a:t>Gracias por su atención </a:t>
            </a:r>
            <a:r>
              <a:rPr lang="es-ES" dirty="0">
                <a:sym typeface="Wingdings" panose="05000000000000000000" pitchFamily="2" charset="2"/>
              </a:rPr>
              <a:t></a:t>
            </a:r>
            <a:endParaRPr lang="es-ES" b="0" dirty="0"/>
          </a:p>
        </p:txBody>
      </p:sp>
      <p:cxnSp>
        <p:nvCxnSpPr>
          <p:cNvPr id="131" name="Conector recto 130" descr="elemento decorativo">
            <a:extLst>
              <a:ext uri="{FF2B5EF4-FFF2-40B4-BE49-F238E27FC236}">
                <a16:creationId xmlns:a16="http://schemas.microsoft.com/office/drawing/2014/main" id="{8695A66A-1D9E-4D4E-9067-DC97380D3FDF}"/>
              </a:ext>
            </a:extLst>
          </p:cNvPr>
          <p:cNvCxnSpPr/>
          <p:nvPr/>
        </p:nvCxnSpPr>
        <p:spPr>
          <a:xfrm>
            <a:off x="756601" y="41430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2" name="Conector recto 131" descr="elemento decorativo">
            <a:extLst>
              <a:ext uri="{FF2B5EF4-FFF2-40B4-BE49-F238E27FC236}">
                <a16:creationId xmlns:a16="http://schemas.microsoft.com/office/drawing/2014/main" id="{529648F7-20E3-4312-823A-D8265A94AF23}"/>
              </a:ext>
            </a:extLst>
          </p:cNvPr>
          <p:cNvCxnSpPr/>
          <p:nvPr/>
        </p:nvCxnSpPr>
        <p:spPr>
          <a:xfrm>
            <a:off x="756601" y="48669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3" name="Conector recto 132" descr="elemento decorativo">
            <a:extLst>
              <a:ext uri="{FF2B5EF4-FFF2-40B4-BE49-F238E27FC236}">
                <a16:creationId xmlns:a16="http://schemas.microsoft.com/office/drawing/2014/main" id="{8F841485-6093-48AB-9892-0FB58675C726}"/>
              </a:ext>
            </a:extLst>
          </p:cNvPr>
          <p:cNvCxnSpPr/>
          <p:nvPr/>
        </p:nvCxnSpPr>
        <p:spPr>
          <a:xfrm>
            <a:off x="756601" y="56162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154" name="Grupo 153" descr="elemento decorativo">
            <a:extLst>
              <a:ext uri="{FF2B5EF4-FFF2-40B4-BE49-F238E27FC236}">
                <a16:creationId xmlns:a16="http://schemas.microsoft.com/office/drawing/2014/main" id="{FF17C705-3351-4B11-BD28-D0CACC12D311}"/>
              </a:ext>
            </a:extLst>
          </p:cNvPr>
          <p:cNvGrpSpPr/>
          <p:nvPr/>
        </p:nvGrpSpPr>
        <p:grpSpPr>
          <a:xfrm>
            <a:off x="822755" y="2930325"/>
            <a:ext cx="469807" cy="79404"/>
            <a:chOff x="9330846" y="5054600"/>
            <a:chExt cx="676275" cy="114300"/>
          </a:xfrm>
          <a:solidFill>
            <a:schemeClr val="bg1"/>
          </a:solidFill>
        </p:grpSpPr>
        <p:sp>
          <p:nvSpPr>
            <p:cNvPr id="155" name="Elipse 154">
              <a:extLst>
                <a:ext uri="{FF2B5EF4-FFF2-40B4-BE49-F238E27FC236}">
                  <a16:creationId xmlns:a16="http://schemas.microsoft.com/office/drawing/2014/main" id="{925FEBFE-A26D-4E0B-B884-7E186CD878E5}"/>
                </a:ext>
              </a:extLst>
            </p:cNvPr>
            <p:cNvSpPr/>
            <p:nvPr/>
          </p:nvSpPr>
          <p:spPr>
            <a:xfrm>
              <a:off x="933084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6" name="Elipse 155">
              <a:extLst>
                <a:ext uri="{FF2B5EF4-FFF2-40B4-BE49-F238E27FC236}">
                  <a16:creationId xmlns:a16="http://schemas.microsoft.com/office/drawing/2014/main" id="{2A24665D-D5CF-4F18-A88A-8E4471800E8D}"/>
                </a:ext>
              </a:extLst>
            </p:cNvPr>
            <p:cNvSpPr/>
            <p:nvPr/>
          </p:nvSpPr>
          <p:spPr>
            <a:xfrm>
              <a:off x="951817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7" name="Elipse 156">
              <a:extLst>
                <a:ext uri="{FF2B5EF4-FFF2-40B4-BE49-F238E27FC236}">
                  <a16:creationId xmlns:a16="http://schemas.microsoft.com/office/drawing/2014/main" id="{39F2203F-31BF-4705-AC57-E197602982AA}"/>
                </a:ext>
              </a:extLst>
            </p:cNvPr>
            <p:cNvSpPr/>
            <p:nvPr/>
          </p:nvSpPr>
          <p:spPr>
            <a:xfrm>
              <a:off x="970549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8" name="Elipse 157">
              <a:extLst>
                <a:ext uri="{FF2B5EF4-FFF2-40B4-BE49-F238E27FC236}">
                  <a16:creationId xmlns:a16="http://schemas.microsoft.com/office/drawing/2014/main" id="{D4734E32-080E-49F2-89F3-16F0DBB5D130}"/>
                </a:ext>
              </a:extLst>
            </p:cNvPr>
            <p:cNvSpPr/>
            <p:nvPr/>
          </p:nvSpPr>
          <p:spPr>
            <a:xfrm>
              <a:off x="989282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grpSp>
        <p:nvGrpSpPr>
          <p:cNvPr id="7" name="Grupo 6" descr="elemento decorativo">
            <a:extLst>
              <a:ext uri="{FF2B5EF4-FFF2-40B4-BE49-F238E27FC236}">
                <a16:creationId xmlns:a16="http://schemas.microsoft.com/office/drawing/2014/main" id="{F5325EDA-7343-463C-83EC-5D799E8B8195}"/>
              </a:ext>
            </a:extLst>
          </p:cNvPr>
          <p:cNvGrpSpPr/>
          <p:nvPr/>
        </p:nvGrpSpPr>
        <p:grpSpPr>
          <a:xfrm>
            <a:off x="9621169" y="0"/>
            <a:ext cx="2570831" cy="6858001"/>
            <a:chOff x="9621170" y="0"/>
            <a:chExt cx="2570831" cy="6858001"/>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1" name="Marcador de contenido 10">
            <a:extLst>
              <a:ext uri="{FF2B5EF4-FFF2-40B4-BE49-F238E27FC236}">
                <a16:creationId xmlns:a16="http://schemas.microsoft.com/office/drawing/2014/main" id="{2A3AD352-CA35-4A6C-A42E-0C972ED2E9B7}"/>
              </a:ext>
            </a:extLst>
          </p:cNvPr>
          <p:cNvSpPr>
            <a:spLocks noGrp="1"/>
          </p:cNvSpPr>
          <p:nvPr>
            <p:ph sz="quarter" idx="21"/>
          </p:nvPr>
        </p:nvSpPr>
        <p:spPr/>
        <p:txBody>
          <a:bodyPr/>
          <a:lstStyle/>
          <a:p>
            <a:endParaRPr lang="es-MX"/>
          </a:p>
        </p:txBody>
      </p:sp>
      <p:sp>
        <p:nvSpPr>
          <p:cNvPr id="13" name="Marcador de contenido 12">
            <a:extLst>
              <a:ext uri="{FF2B5EF4-FFF2-40B4-BE49-F238E27FC236}">
                <a16:creationId xmlns:a16="http://schemas.microsoft.com/office/drawing/2014/main" id="{D57EA8BC-43B3-4067-B96D-A603BA23A44C}"/>
              </a:ext>
            </a:extLst>
          </p:cNvPr>
          <p:cNvSpPr>
            <a:spLocks noGrp="1"/>
          </p:cNvSpPr>
          <p:nvPr>
            <p:ph sz="quarter" idx="20"/>
          </p:nvPr>
        </p:nvSpPr>
        <p:spPr/>
        <p:txBody>
          <a:bodyPr/>
          <a:lstStyle/>
          <a:p>
            <a:endParaRPr lang="es-MX"/>
          </a:p>
        </p:txBody>
      </p:sp>
      <p:sp>
        <p:nvSpPr>
          <p:cNvPr id="15" name="Marcador de contenido 14">
            <a:extLst>
              <a:ext uri="{FF2B5EF4-FFF2-40B4-BE49-F238E27FC236}">
                <a16:creationId xmlns:a16="http://schemas.microsoft.com/office/drawing/2014/main" id="{392D9F21-3413-4558-B75D-47A7DD25A4A2}"/>
              </a:ext>
            </a:extLst>
          </p:cNvPr>
          <p:cNvSpPr>
            <a:spLocks noGrp="1"/>
          </p:cNvSpPr>
          <p:nvPr>
            <p:ph sz="quarter" idx="19"/>
          </p:nvPr>
        </p:nvSpPr>
        <p:spPr/>
        <p:txBody>
          <a:bodyPr/>
          <a:lstStyle/>
          <a:p>
            <a:endParaRPr lang="es-MX"/>
          </a:p>
        </p:txBody>
      </p:sp>
      <p:sp>
        <p:nvSpPr>
          <p:cNvPr id="17" name="Marcador de contenido 16">
            <a:extLst>
              <a:ext uri="{FF2B5EF4-FFF2-40B4-BE49-F238E27FC236}">
                <a16:creationId xmlns:a16="http://schemas.microsoft.com/office/drawing/2014/main" id="{8C9B9483-B325-4086-BCBB-4E783536F87D}"/>
              </a:ext>
            </a:extLst>
          </p:cNvPr>
          <p:cNvSpPr>
            <a:spLocks noGrp="1"/>
          </p:cNvSpPr>
          <p:nvPr>
            <p:ph sz="quarter" idx="22"/>
          </p:nvPr>
        </p:nvSpPr>
        <p:spPr/>
        <p:txBody>
          <a:bodyPr/>
          <a:lstStyle/>
          <a:p>
            <a:endParaRPr lang="es-MX"/>
          </a:p>
        </p:txBody>
      </p:sp>
    </p:spTree>
    <p:extLst>
      <p:ext uri="{BB962C8B-B14F-4D97-AF65-F5344CB8AC3E}">
        <p14:creationId xmlns:p14="http://schemas.microsoft.com/office/powerpoint/2010/main" val="2674200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AD0AD87-2F47-475C-AF37-2AA0E0F7BB47}"/>
              </a:ext>
            </a:extLst>
          </p:cNvPr>
          <p:cNvSpPr/>
          <p:nvPr/>
        </p:nvSpPr>
        <p:spPr>
          <a:xfrm>
            <a:off x="381178" y="174699"/>
            <a:ext cx="9029396"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600" b="1" u="sng" cap="none" spc="0" dirty="0">
                <a:ln/>
                <a:solidFill>
                  <a:schemeClr val="accent4"/>
                </a:solidFill>
                <a:effectLst/>
              </a:rPr>
              <a:t>Lógica de la investigación</a:t>
            </a:r>
          </a:p>
        </p:txBody>
      </p:sp>
      <p:sp>
        <p:nvSpPr>
          <p:cNvPr id="8" name="CuadroTexto 7">
            <a:extLst>
              <a:ext uri="{FF2B5EF4-FFF2-40B4-BE49-F238E27FC236}">
                <a16:creationId xmlns:a16="http://schemas.microsoft.com/office/drawing/2014/main" id="{A1324D11-4260-47CA-9B31-C5BEF9A04F57}"/>
              </a:ext>
            </a:extLst>
          </p:cNvPr>
          <p:cNvSpPr txBox="1"/>
          <p:nvPr/>
        </p:nvSpPr>
        <p:spPr>
          <a:xfrm>
            <a:off x="842913" y="5059860"/>
            <a:ext cx="2806995" cy="646331"/>
          </a:xfrm>
          <a:prstGeom prst="rect">
            <a:avLst/>
          </a:prstGeom>
          <a:noFill/>
        </p:spPr>
        <p:txBody>
          <a:bodyPr wrap="square" rtlCol="0">
            <a:spAutoFit/>
          </a:bodyPr>
          <a:lstStyle/>
          <a:p>
            <a:pPr algn="ctr"/>
            <a:r>
              <a:rPr lang="es-MX" dirty="0"/>
              <a:t>Formas privilegiadas de inferencias</a:t>
            </a:r>
          </a:p>
        </p:txBody>
      </p:sp>
      <p:pic>
        <p:nvPicPr>
          <p:cNvPr id="11" name="Marcador de contenido 10">
            <a:extLst>
              <a:ext uri="{FF2B5EF4-FFF2-40B4-BE49-F238E27FC236}">
                <a16:creationId xmlns:a16="http://schemas.microsoft.com/office/drawing/2014/main" id="{A8BAD306-B3D2-4F5A-B576-500B6F0DA668}"/>
              </a:ext>
            </a:extLst>
          </p:cNvPr>
          <p:cNvPicPr>
            <a:picLocks noGrp="1" noChangeAspect="1"/>
          </p:cNvPicPr>
          <p:nvPr>
            <p:ph idx="1"/>
          </p:nvPr>
        </p:nvPicPr>
        <p:blipFill>
          <a:blip r:embed="rId3"/>
          <a:stretch>
            <a:fillRect/>
          </a:stretch>
        </p:blipFill>
        <p:spPr>
          <a:xfrm>
            <a:off x="1203814" y="1499700"/>
            <a:ext cx="4892186" cy="2751855"/>
          </a:xfrm>
          <a:prstGeom prst="rect">
            <a:avLst/>
          </a:prstGeom>
        </p:spPr>
      </p:pic>
      <p:sp>
        <p:nvSpPr>
          <p:cNvPr id="12" name="Rectángulo: esquinas redondeadas 11">
            <a:extLst>
              <a:ext uri="{FF2B5EF4-FFF2-40B4-BE49-F238E27FC236}">
                <a16:creationId xmlns:a16="http://schemas.microsoft.com/office/drawing/2014/main" id="{CBFD7D9D-7115-44F5-94AD-2B2BB360933F}"/>
              </a:ext>
            </a:extLst>
          </p:cNvPr>
          <p:cNvSpPr/>
          <p:nvPr/>
        </p:nvSpPr>
        <p:spPr>
          <a:xfrm>
            <a:off x="1632716" y="4412154"/>
            <a:ext cx="1499966" cy="57415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bg1"/>
                </a:solidFill>
              </a:rPr>
              <a:t>Exponen</a:t>
            </a:r>
          </a:p>
        </p:txBody>
      </p:sp>
      <p:sp>
        <p:nvSpPr>
          <p:cNvPr id="14" name="CuadroTexto 13">
            <a:extLst>
              <a:ext uri="{FF2B5EF4-FFF2-40B4-BE49-F238E27FC236}">
                <a16:creationId xmlns:a16="http://schemas.microsoft.com/office/drawing/2014/main" id="{F56BC212-7B18-4F9C-A8E6-735B5B83F98A}"/>
              </a:ext>
            </a:extLst>
          </p:cNvPr>
          <p:cNvSpPr txBox="1"/>
          <p:nvPr/>
        </p:nvSpPr>
        <p:spPr>
          <a:xfrm>
            <a:off x="3256386" y="5059860"/>
            <a:ext cx="3487480" cy="646331"/>
          </a:xfrm>
          <a:prstGeom prst="rect">
            <a:avLst/>
          </a:prstGeom>
          <a:noFill/>
        </p:spPr>
        <p:txBody>
          <a:bodyPr wrap="square" rtlCol="0">
            <a:spAutoFit/>
          </a:bodyPr>
          <a:lstStyle/>
          <a:p>
            <a:pPr algn="ctr"/>
            <a:r>
              <a:rPr lang="es-MX" dirty="0"/>
              <a:t>Núcleos de IMPORTANTES cuestiones filosóficas</a:t>
            </a:r>
          </a:p>
        </p:txBody>
      </p:sp>
      <p:sp>
        <p:nvSpPr>
          <p:cNvPr id="17" name="Rectángulo: esquinas redondeadas 16">
            <a:extLst>
              <a:ext uri="{FF2B5EF4-FFF2-40B4-BE49-F238E27FC236}">
                <a16:creationId xmlns:a16="http://schemas.microsoft.com/office/drawing/2014/main" id="{5ACF2C3D-6176-4C82-962C-DD1D3B1589F4}"/>
              </a:ext>
            </a:extLst>
          </p:cNvPr>
          <p:cNvSpPr/>
          <p:nvPr/>
        </p:nvSpPr>
        <p:spPr>
          <a:xfrm>
            <a:off x="4281092" y="4468599"/>
            <a:ext cx="1386008" cy="57415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bg1"/>
                </a:solidFill>
              </a:rPr>
              <a:t>Contienen</a:t>
            </a:r>
          </a:p>
        </p:txBody>
      </p:sp>
      <p:pic>
        <p:nvPicPr>
          <p:cNvPr id="16" name="Imagen 15">
            <a:extLst>
              <a:ext uri="{FF2B5EF4-FFF2-40B4-BE49-F238E27FC236}">
                <a16:creationId xmlns:a16="http://schemas.microsoft.com/office/drawing/2014/main" id="{94712362-D8BE-4D97-88A1-5DDD14387F57}"/>
              </a:ext>
            </a:extLst>
          </p:cNvPr>
          <p:cNvPicPr>
            <a:picLocks noChangeAspect="1"/>
          </p:cNvPicPr>
          <p:nvPr/>
        </p:nvPicPr>
        <p:blipFill rotWithShape="1">
          <a:blip r:embed="rId4"/>
          <a:srcRect b="6883"/>
          <a:stretch/>
        </p:blipFill>
        <p:spPr>
          <a:xfrm>
            <a:off x="8542094" y="3387937"/>
            <a:ext cx="3309819" cy="3295364"/>
          </a:xfrm>
          <a:prstGeom prst="rect">
            <a:avLst/>
          </a:prstGeom>
        </p:spPr>
      </p:pic>
      <p:sp>
        <p:nvSpPr>
          <p:cNvPr id="20" name="Distinto de 19">
            <a:extLst>
              <a:ext uri="{FF2B5EF4-FFF2-40B4-BE49-F238E27FC236}">
                <a16:creationId xmlns:a16="http://schemas.microsoft.com/office/drawing/2014/main" id="{4D9314EC-82F6-44CE-8777-BB4FA1DD7623}"/>
              </a:ext>
            </a:extLst>
          </p:cNvPr>
          <p:cNvSpPr/>
          <p:nvPr/>
        </p:nvSpPr>
        <p:spPr>
          <a:xfrm>
            <a:off x="6528350" y="4343633"/>
            <a:ext cx="1873955" cy="824089"/>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1349999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AD0AD87-2F47-475C-AF37-2AA0E0F7BB47}"/>
              </a:ext>
            </a:extLst>
          </p:cNvPr>
          <p:cNvSpPr/>
          <p:nvPr/>
        </p:nvSpPr>
        <p:spPr>
          <a:xfrm>
            <a:off x="166847" y="0"/>
            <a:ext cx="8434297"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600" b="1" u="sng" cap="none" spc="0" dirty="0">
                <a:ln/>
                <a:solidFill>
                  <a:schemeClr val="accent4"/>
                </a:solidFill>
                <a:effectLst/>
              </a:rPr>
              <a:t>Teoría de los silogismos</a:t>
            </a:r>
          </a:p>
        </p:txBody>
      </p:sp>
      <p:sp>
        <p:nvSpPr>
          <p:cNvPr id="8" name="CuadroTexto 7">
            <a:extLst>
              <a:ext uri="{FF2B5EF4-FFF2-40B4-BE49-F238E27FC236}">
                <a16:creationId xmlns:a16="http://schemas.microsoft.com/office/drawing/2014/main" id="{A1324D11-4260-47CA-9B31-C5BEF9A04F57}"/>
              </a:ext>
            </a:extLst>
          </p:cNvPr>
          <p:cNvSpPr txBox="1"/>
          <p:nvPr/>
        </p:nvSpPr>
        <p:spPr>
          <a:xfrm>
            <a:off x="620793" y="5229589"/>
            <a:ext cx="3487480" cy="646331"/>
          </a:xfrm>
          <a:prstGeom prst="rect">
            <a:avLst/>
          </a:prstGeom>
          <a:noFill/>
        </p:spPr>
        <p:txBody>
          <a:bodyPr wrap="square" rtlCol="0">
            <a:spAutoFit/>
          </a:bodyPr>
          <a:lstStyle/>
          <a:p>
            <a:pPr algn="ctr"/>
            <a:r>
              <a:rPr lang="es-MX" dirty="0"/>
              <a:t>Son instrumentos para examinar el razonamiento científico.</a:t>
            </a:r>
          </a:p>
        </p:txBody>
      </p:sp>
      <p:pic>
        <p:nvPicPr>
          <p:cNvPr id="6" name="Marcador de contenido 5">
            <a:extLst>
              <a:ext uri="{FF2B5EF4-FFF2-40B4-BE49-F238E27FC236}">
                <a16:creationId xmlns:a16="http://schemas.microsoft.com/office/drawing/2014/main" id="{1EC48460-A1B5-4FBE-A293-260D0DA9197E}"/>
              </a:ext>
            </a:extLst>
          </p:cNvPr>
          <p:cNvPicPr>
            <a:picLocks noGrp="1" noChangeAspect="1"/>
          </p:cNvPicPr>
          <p:nvPr>
            <p:ph idx="1"/>
          </p:nvPr>
        </p:nvPicPr>
        <p:blipFill rotWithShape="1">
          <a:blip r:embed="rId3"/>
          <a:srcRect l="5838" t="-1" r="10441" b="2874"/>
          <a:stretch/>
        </p:blipFill>
        <p:spPr>
          <a:xfrm>
            <a:off x="564854" y="1355448"/>
            <a:ext cx="3543419" cy="2628723"/>
          </a:xfrm>
          <a:prstGeom prst="rect">
            <a:avLst/>
          </a:prstGeom>
        </p:spPr>
      </p:pic>
      <p:sp>
        <p:nvSpPr>
          <p:cNvPr id="7" name="Rectángulo 6">
            <a:extLst>
              <a:ext uri="{FF2B5EF4-FFF2-40B4-BE49-F238E27FC236}">
                <a16:creationId xmlns:a16="http://schemas.microsoft.com/office/drawing/2014/main" id="{94800A9C-F0ED-4E89-9204-01528D5DE14E}"/>
              </a:ext>
            </a:extLst>
          </p:cNvPr>
          <p:cNvSpPr/>
          <p:nvPr/>
        </p:nvSpPr>
        <p:spPr>
          <a:xfrm>
            <a:off x="827314" y="3690257"/>
            <a:ext cx="1230086" cy="2612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F33D8212-9D6B-4E41-A51D-B5C55B7CF6D0}"/>
              </a:ext>
            </a:extLst>
          </p:cNvPr>
          <p:cNvSpPr/>
          <p:nvPr/>
        </p:nvSpPr>
        <p:spPr>
          <a:xfrm>
            <a:off x="663407" y="4481384"/>
            <a:ext cx="2806995" cy="57415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bg1"/>
                </a:solidFill>
              </a:rPr>
              <a:t>Plantea</a:t>
            </a:r>
          </a:p>
        </p:txBody>
      </p:sp>
      <p:sp>
        <p:nvSpPr>
          <p:cNvPr id="10" name="Rectángulo: esquinas redondeadas 9">
            <a:extLst>
              <a:ext uri="{FF2B5EF4-FFF2-40B4-BE49-F238E27FC236}">
                <a16:creationId xmlns:a16="http://schemas.microsoft.com/office/drawing/2014/main" id="{AD826C15-377C-4E44-A244-4E2940684793}"/>
              </a:ext>
            </a:extLst>
          </p:cNvPr>
          <p:cNvSpPr/>
          <p:nvPr/>
        </p:nvSpPr>
        <p:spPr>
          <a:xfrm>
            <a:off x="8820151" y="3116099"/>
            <a:ext cx="2806995" cy="57415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bg1"/>
                </a:solidFill>
              </a:rPr>
              <a:t>Reglas lógicas</a:t>
            </a:r>
          </a:p>
        </p:txBody>
      </p:sp>
      <p:sp>
        <p:nvSpPr>
          <p:cNvPr id="11" name="Rectángulo 10">
            <a:extLst>
              <a:ext uri="{FF2B5EF4-FFF2-40B4-BE49-F238E27FC236}">
                <a16:creationId xmlns:a16="http://schemas.microsoft.com/office/drawing/2014/main" id="{8798FD36-0E2B-47A8-988D-474597E10C89}"/>
              </a:ext>
            </a:extLst>
          </p:cNvPr>
          <p:cNvSpPr/>
          <p:nvPr/>
        </p:nvSpPr>
        <p:spPr>
          <a:xfrm>
            <a:off x="8273140" y="6313714"/>
            <a:ext cx="979715" cy="544286"/>
          </a:xfrm>
          <a:prstGeom prst="rect">
            <a:avLst/>
          </a:prstGeom>
          <a:solidFill>
            <a:schemeClr val="tx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ángulo 11">
            <a:extLst>
              <a:ext uri="{FF2B5EF4-FFF2-40B4-BE49-F238E27FC236}">
                <a16:creationId xmlns:a16="http://schemas.microsoft.com/office/drawing/2014/main" id="{444B2BDD-E9EA-4F0A-9CC8-99FFF7AF03C0}"/>
              </a:ext>
            </a:extLst>
          </p:cNvPr>
          <p:cNvSpPr/>
          <p:nvPr/>
        </p:nvSpPr>
        <p:spPr>
          <a:xfrm>
            <a:off x="9251080" y="5769428"/>
            <a:ext cx="979715" cy="1088572"/>
          </a:xfrm>
          <a:prstGeom prst="rect">
            <a:avLst/>
          </a:prstGeom>
          <a:solidFill>
            <a:schemeClr val="tx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83E44FD2-AE29-419E-8E29-F58AFCE8DB5C}"/>
              </a:ext>
            </a:extLst>
          </p:cNvPr>
          <p:cNvSpPr/>
          <p:nvPr/>
        </p:nvSpPr>
        <p:spPr>
          <a:xfrm>
            <a:off x="11212285" y="4680856"/>
            <a:ext cx="979715" cy="2177144"/>
          </a:xfrm>
          <a:prstGeom prst="rect">
            <a:avLst/>
          </a:prstGeom>
          <a:solidFill>
            <a:schemeClr val="tx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ángulo 13">
            <a:extLst>
              <a:ext uri="{FF2B5EF4-FFF2-40B4-BE49-F238E27FC236}">
                <a16:creationId xmlns:a16="http://schemas.microsoft.com/office/drawing/2014/main" id="{C314CF27-3769-48AF-B23F-7744F4B70EFC}"/>
              </a:ext>
            </a:extLst>
          </p:cNvPr>
          <p:cNvSpPr/>
          <p:nvPr/>
        </p:nvSpPr>
        <p:spPr>
          <a:xfrm>
            <a:off x="10232570" y="5229589"/>
            <a:ext cx="979715" cy="1632858"/>
          </a:xfrm>
          <a:prstGeom prst="rect">
            <a:avLst/>
          </a:prstGeom>
          <a:solidFill>
            <a:schemeClr val="tx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CuadroTexto 14">
            <a:extLst>
              <a:ext uri="{FF2B5EF4-FFF2-40B4-BE49-F238E27FC236}">
                <a16:creationId xmlns:a16="http://schemas.microsoft.com/office/drawing/2014/main" id="{47C7159A-6F34-4636-B1DE-87D0E63685D8}"/>
              </a:ext>
            </a:extLst>
          </p:cNvPr>
          <p:cNvSpPr txBox="1"/>
          <p:nvPr/>
        </p:nvSpPr>
        <p:spPr>
          <a:xfrm>
            <a:off x="10722427" y="4296718"/>
            <a:ext cx="1817914" cy="369332"/>
          </a:xfrm>
          <a:prstGeom prst="rect">
            <a:avLst/>
          </a:prstGeom>
          <a:noFill/>
        </p:spPr>
        <p:txBody>
          <a:bodyPr wrap="square" rtlCol="0">
            <a:spAutoFit/>
          </a:bodyPr>
          <a:lstStyle/>
          <a:p>
            <a:pPr algn="ctr"/>
            <a:r>
              <a:rPr lang="es-MX" dirty="0"/>
              <a:t>Premisas</a:t>
            </a:r>
          </a:p>
        </p:txBody>
      </p:sp>
      <p:sp>
        <p:nvSpPr>
          <p:cNvPr id="17" name="Arco 16">
            <a:extLst>
              <a:ext uri="{FF2B5EF4-FFF2-40B4-BE49-F238E27FC236}">
                <a16:creationId xmlns:a16="http://schemas.microsoft.com/office/drawing/2014/main" id="{5C05D119-A6C4-4F17-8D13-426B17C708F2}"/>
              </a:ext>
            </a:extLst>
          </p:cNvPr>
          <p:cNvSpPr/>
          <p:nvPr/>
        </p:nvSpPr>
        <p:spPr>
          <a:xfrm rot="17193772">
            <a:off x="6548149" y="6298867"/>
            <a:ext cx="2709760" cy="1545736"/>
          </a:xfrm>
          <a:prstGeom prst="arc">
            <a:avLst>
              <a:gd name="adj1" fmla="val 16200000"/>
              <a:gd name="adj2" fmla="val 181127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8" name="Arco 17">
            <a:extLst>
              <a:ext uri="{FF2B5EF4-FFF2-40B4-BE49-F238E27FC236}">
                <a16:creationId xmlns:a16="http://schemas.microsoft.com/office/drawing/2014/main" id="{146AFCD5-9427-4A30-8F41-118E8755F86C}"/>
              </a:ext>
            </a:extLst>
          </p:cNvPr>
          <p:cNvSpPr/>
          <p:nvPr/>
        </p:nvSpPr>
        <p:spPr>
          <a:xfrm rot="17193772">
            <a:off x="7820000" y="5969697"/>
            <a:ext cx="2709760" cy="1075646"/>
          </a:xfrm>
          <a:prstGeom prst="arc">
            <a:avLst>
              <a:gd name="adj1" fmla="val 16200000"/>
              <a:gd name="adj2" fmla="val 132464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9" name="Arco 18">
            <a:extLst>
              <a:ext uri="{FF2B5EF4-FFF2-40B4-BE49-F238E27FC236}">
                <a16:creationId xmlns:a16="http://schemas.microsoft.com/office/drawing/2014/main" id="{E576D4DF-1DEA-4C5D-976B-4F971D405B27}"/>
              </a:ext>
            </a:extLst>
          </p:cNvPr>
          <p:cNvSpPr/>
          <p:nvPr/>
        </p:nvSpPr>
        <p:spPr>
          <a:xfrm rot="17193772">
            <a:off x="8887193" y="5446712"/>
            <a:ext cx="2709760" cy="985608"/>
          </a:xfrm>
          <a:prstGeom prst="arc">
            <a:avLst>
              <a:gd name="adj1" fmla="val 16200000"/>
              <a:gd name="adj2" fmla="val 132464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20" name="Arco 19">
            <a:extLst>
              <a:ext uri="{FF2B5EF4-FFF2-40B4-BE49-F238E27FC236}">
                <a16:creationId xmlns:a16="http://schemas.microsoft.com/office/drawing/2014/main" id="{33F156A1-26E2-484E-95A7-E92BD55F7397}"/>
              </a:ext>
            </a:extLst>
          </p:cNvPr>
          <p:cNvSpPr/>
          <p:nvPr/>
        </p:nvSpPr>
        <p:spPr>
          <a:xfrm rot="17193772">
            <a:off x="9827139" y="4936009"/>
            <a:ext cx="2709760" cy="717727"/>
          </a:xfrm>
          <a:prstGeom prst="arc">
            <a:avLst>
              <a:gd name="adj1" fmla="val 16200000"/>
              <a:gd name="adj2" fmla="val 77062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4172657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A1324D11-4260-47CA-9B31-C5BEF9A04F57}"/>
              </a:ext>
            </a:extLst>
          </p:cNvPr>
          <p:cNvSpPr txBox="1"/>
          <p:nvPr/>
        </p:nvSpPr>
        <p:spPr>
          <a:xfrm>
            <a:off x="2923364" y="0"/>
            <a:ext cx="6345271" cy="584775"/>
          </a:xfrm>
          <a:prstGeom prst="rect">
            <a:avLst/>
          </a:prstGeom>
          <a:noFill/>
        </p:spPr>
        <p:txBody>
          <a:bodyPr wrap="square" rtlCol="0">
            <a:spAutoFit/>
          </a:bodyPr>
          <a:lstStyle/>
          <a:p>
            <a:pPr algn="ctr"/>
            <a:r>
              <a:rPr lang="es-MX" sz="3200" b="1" dirty="0">
                <a:solidFill>
                  <a:schemeClr val="accent5"/>
                </a:solidFill>
              </a:rPr>
              <a:t>Razonamiento de certidumbre</a:t>
            </a:r>
          </a:p>
        </p:txBody>
      </p:sp>
      <p:pic>
        <p:nvPicPr>
          <p:cNvPr id="6" name="Marcador de contenido 5">
            <a:extLst>
              <a:ext uri="{FF2B5EF4-FFF2-40B4-BE49-F238E27FC236}">
                <a16:creationId xmlns:a16="http://schemas.microsoft.com/office/drawing/2014/main" id="{599A14F4-3E78-4106-B487-E8DC62C80F09}"/>
              </a:ext>
            </a:extLst>
          </p:cNvPr>
          <p:cNvPicPr>
            <a:picLocks noGrp="1" noChangeAspect="1"/>
          </p:cNvPicPr>
          <p:nvPr>
            <p:ph idx="1"/>
          </p:nvPr>
        </p:nvPicPr>
        <p:blipFill>
          <a:blip r:embed="rId3"/>
          <a:stretch>
            <a:fillRect/>
          </a:stretch>
        </p:blipFill>
        <p:spPr>
          <a:xfrm>
            <a:off x="864895" y="712644"/>
            <a:ext cx="10462208" cy="1404516"/>
          </a:xfrm>
          <a:prstGeom prst="rect">
            <a:avLst/>
          </a:prstGeom>
        </p:spPr>
      </p:pic>
      <p:sp>
        <p:nvSpPr>
          <p:cNvPr id="9" name="CuadroTexto 8">
            <a:extLst>
              <a:ext uri="{FF2B5EF4-FFF2-40B4-BE49-F238E27FC236}">
                <a16:creationId xmlns:a16="http://schemas.microsoft.com/office/drawing/2014/main" id="{8BB310B6-5A75-46C4-BE75-35C910E5B19E}"/>
              </a:ext>
            </a:extLst>
          </p:cNvPr>
          <p:cNvSpPr txBox="1"/>
          <p:nvPr/>
        </p:nvSpPr>
        <p:spPr>
          <a:xfrm>
            <a:off x="2816120" y="2245029"/>
            <a:ext cx="6345271" cy="584775"/>
          </a:xfrm>
          <a:prstGeom prst="rect">
            <a:avLst/>
          </a:prstGeom>
          <a:noFill/>
        </p:spPr>
        <p:txBody>
          <a:bodyPr wrap="square" rtlCol="0">
            <a:spAutoFit/>
          </a:bodyPr>
          <a:lstStyle/>
          <a:p>
            <a:pPr algn="ctr"/>
            <a:r>
              <a:rPr lang="es-MX" sz="3200" b="1" dirty="0">
                <a:solidFill>
                  <a:schemeClr val="accent5"/>
                </a:solidFill>
              </a:rPr>
              <a:t>Gráficamente:</a:t>
            </a:r>
          </a:p>
        </p:txBody>
      </p:sp>
      <p:pic>
        <p:nvPicPr>
          <p:cNvPr id="2050" name="Picture 2">
            <a:extLst>
              <a:ext uri="{FF2B5EF4-FFF2-40B4-BE49-F238E27FC236}">
                <a16:creationId xmlns:a16="http://schemas.microsoft.com/office/drawing/2014/main" id="{9DD93973-0785-449E-AD82-AFF93F672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5498" y="2829804"/>
            <a:ext cx="4061003" cy="382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042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A1324D11-4260-47CA-9B31-C5BEF9A04F57}"/>
              </a:ext>
            </a:extLst>
          </p:cNvPr>
          <p:cNvSpPr txBox="1"/>
          <p:nvPr/>
        </p:nvSpPr>
        <p:spPr>
          <a:xfrm>
            <a:off x="4695776" y="625240"/>
            <a:ext cx="4063344" cy="400110"/>
          </a:xfrm>
          <a:prstGeom prst="rect">
            <a:avLst/>
          </a:prstGeom>
          <a:noFill/>
        </p:spPr>
        <p:txBody>
          <a:bodyPr wrap="square" rtlCol="0">
            <a:spAutoFit/>
          </a:bodyPr>
          <a:lstStyle/>
          <a:p>
            <a:r>
              <a:rPr lang="es-MX" sz="2000" dirty="0"/>
              <a:t>Describen las inferencias lógicas son:</a:t>
            </a:r>
          </a:p>
        </p:txBody>
      </p:sp>
      <p:pic>
        <p:nvPicPr>
          <p:cNvPr id="9" name="Imagen 8">
            <a:extLst>
              <a:ext uri="{FF2B5EF4-FFF2-40B4-BE49-F238E27FC236}">
                <a16:creationId xmlns:a16="http://schemas.microsoft.com/office/drawing/2014/main" id="{A57384F5-56B0-4980-9B03-9DBB56C25809}"/>
              </a:ext>
            </a:extLst>
          </p:cNvPr>
          <p:cNvPicPr>
            <a:picLocks noChangeAspect="1"/>
          </p:cNvPicPr>
          <p:nvPr/>
        </p:nvPicPr>
        <p:blipFill>
          <a:blip r:embed="rId3"/>
          <a:stretch>
            <a:fillRect/>
          </a:stretch>
        </p:blipFill>
        <p:spPr>
          <a:xfrm>
            <a:off x="160817" y="138690"/>
            <a:ext cx="2139605" cy="2599620"/>
          </a:xfrm>
          <a:prstGeom prst="rect">
            <a:avLst/>
          </a:prstGeom>
        </p:spPr>
      </p:pic>
      <p:sp>
        <p:nvSpPr>
          <p:cNvPr id="10" name="CuadroTexto 9">
            <a:extLst>
              <a:ext uri="{FF2B5EF4-FFF2-40B4-BE49-F238E27FC236}">
                <a16:creationId xmlns:a16="http://schemas.microsoft.com/office/drawing/2014/main" id="{8FF979AF-C82F-4873-95C4-AF6F2399B1BA}"/>
              </a:ext>
            </a:extLst>
          </p:cNvPr>
          <p:cNvSpPr txBox="1"/>
          <p:nvPr/>
        </p:nvSpPr>
        <p:spPr>
          <a:xfrm>
            <a:off x="160817" y="2988830"/>
            <a:ext cx="2139605" cy="646331"/>
          </a:xfrm>
          <a:prstGeom prst="rect">
            <a:avLst/>
          </a:prstGeom>
          <a:noFill/>
        </p:spPr>
        <p:txBody>
          <a:bodyPr wrap="square" rtlCol="0">
            <a:spAutoFit/>
          </a:bodyPr>
          <a:lstStyle/>
          <a:p>
            <a:pPr algn="ctr"/>
            <a:r>
              <a:rPr lang="es-MX" b="0" i="0" dirty="0">
                <a:effectLst/>
              </a:rPr>
              <a:t>Charles Sanders Peirce</a:t>
            </a:r>
            <a:r>
              <a:rPr lang="es-MX" dirty="0"/>
              <a:t> (2002)</a:t>
            </a:r>
          </a:p>
        </p:txBody>
      </p:sp>
      <p:sp>
        <p:nvSpPr>
          <p:cNvPr id="11" name="CuadroTexto 10">
            <a:extLst>
              <a:ext uri="{FF2B5EF4-FFF2-40B4-BE49-F238E27FC236}">
                <a16:creationId xmlns:a16="http://schemas.microsoft.com/office/drawing/2014/main" id="{1FCA61BD-D53F-41E0-B401-8963F495463C}"/>
              </a:ext>
            </a:extLst>
          </p:cNvPr>
          <p:cNvSpPr txBox="1"/>
          <p:nvPr/>
        </p:nvSpPr>
        <p:spPr>
          <a:xfrm>
            <a:off x="3554813" y="138690"/>
            <a:ext cx="6345271" cy="584775"/>
          </a:xfrm>
          <a:prstGeom prst="rect">
            <a:avLst/>
          </a:prstGeom>
          <a:noFill/>
        </p:spPr>
        <p:txBody>
          <a:bodyPr wrap="square" rtlCol="0">
            <a:spAutoFit/>
          </a:bodyPr>
          <a:lstStyle/>
          <a:p>
            <a:pPr algn="ctr"/>
            <a:r>
              <a:rPr lang="es-MX" sz="3200" b="1" dirty="0">
                <a:solidFill>
                  <a:schemeClr val="accent5"/>
                </a:solidFill>
              </a:rPr>
              <a:t>Las fórmulas</a:t>
            </a:r>
          </a:p>
        </p:txBody>
      </p:sp>
      <p:sp>
        <p:nvSpPr>
          <p:cNvPr id="12" name="Rectángulo: esquinas diagonales cortadas 11">
            <a:extLst>
              <a:ext uri="{FF2B5EF4-FFF2-40B4-BE49-F238E27FC236}">
                <a16:creationId xmlns:a16="http://schemas.microsoft.com/office/drawing/2014/main" id="{B111B43A-96C5-4D5E-AB35-3D74555E2479}"/>
              </a:ext>
            </a:extLst>
          </p:cNvPr>
          <p:cNvSpPr/>
          <p:nvPr/>
        </p:nvSpPr>
        <p:spPr>
          <a:xfrm>
            <a:off x="2815384" y="1610125"/>
            <a:ext cx="3093156" cy="584775"/>
          </a:xfrm>
          <a:prstGeom prst="snip2Diag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Deducción</a:t>
            </a:r>
          </a:p>
        </p:txBody>
      </p:sp>
      <p:sp>
        <p:nvSpPr>
          <p:cNvPr id="13" name="Rectángulo: esquinas diagonales cortadas 12">
            <a:extLst>
              <a:ext uri="{FF2B5EF4-FFF2-40B4-BE49-F238E27FC236}">
                <a16:creationId xmlns:a16="http://schemas.microsoft.com/office/drawing/2014/main" id="{9CEA700C-A50C-40EA-A370-E9CF6856FB5A}"/>
              </a:ext>
            </a:extLst>
          </p:cNvPr>
          <p:cNvSpPr/>
          <p:nvPr/>
        </p:nvSpPr>
        <p:spPr>
          <a:xfrm>
            <a:off x="7268987" y="1610125"/>
            <a:ext cx="3082924" cy="584775"/>
          </a:xfrm>
          <a:prstGeom prst="snip2Diag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Inducción</a:t>
            </a:r>
          </a:p>
        </p:txBody>
      </p:sp>
      <p:sp>
        <p:nvSpPr>
          <p:cNvPr id="14" name="Rectángulo: esquinas diagonales cortadas 13">
            <a:extLst>
              <a:ext uri="{FF2B5EF4-FFF2-40B4-BE49-F238E27FC236}">
                <a16:creationId xmlns:a16="http://schemas.microsoft.com/office/drawing/2014/main" id="{7289A090-82E4-493B-9421-BDEA83881AC2}"/>
              </a:ext>
            </a:extLst>
          </p:cNvPr>
          <p:cNvSpPr/>
          <p:nvPr/>
        </p:nvSpPr>
        <p:spPr>
          <a:xfrm>
            <a:off x="2815384" y="4370713"/>
            <a:ext cx="3093156" cy="584775"/>
          </a:xfrm>
          <a:prstGeom prst="snip2Diag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Abducción</a:t>
            </a:r>
          </a:p>
        </p:txBody>
      </p:sp>
      <p:sp>
        <p:nvSpPr>
          <p:cNvPr id="15" name="Rectángulo: esquinas diagonales cortadas 14">
            <a:extLst>
              <a:ext uri="{FF2B5EF4-FFF2-40B4-BE49-F238E27FC236}">
                <a16:creationId xmlns:a16="http://schemas.microsoft.com/office/drawing/2014/main" id="{A18BF624-A4F1-4CE2-9689-4D4D535308C9}"/>
              </a:ext>
            </a:extLst>
          </p:cNvPr>
          <p:cNvSpPr/>
          <p:nvPr/>
        </p:nvSpPr>
        <p:spPr>
          <a:xfrm>
            <a:off x="7268987" y="4370712"/>
            <a:ext cx="3082924" cy="584775"/>
          </a:xfrm>
          <a:prstGeom prst="snip2Diag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Analogía</a:t>
            </a:r>
          </a:p>
        </p:txBody>
      </p:sp>
      <p:sp>
        <p:nvSpPr>
          <p:cNvPr id="16" name="Rectángulo: biselado 15">
            <a:extLst>
              <a:ext uri="{FF2B5EF4-FFF2-40B4-BE49-F238E27FC236}">
                <a16:creationId xmlns:a16="http://schemas.microsoft.com/office/drawing/2014/main" id="{DC3828B3-9E01-415E-B254-6DBFE6E10E41}"/>
              </a:ext>
            </a:extLst>
          </p:cNvPr>
          <p:cNvSpPr/>
          <p:nvPr/>
        </p:nvSpPr>
        <p:spPr>
          <a:xfrm>
            <a:off x="2928274" y="2194900"/>
            <a:ext cx="2980266" cy="1142929"/>
          </a:xfrm>
          <a:prstGeom prst="bevel">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bg1"/>
                </a:solidFill>
              </a:rPr>
              <a:t>Regla + Caso → Resultado</a:t>
            </a:r>
          </a:p>
        </p:txBody>
      </p:sp>
      <p:sp>
        <p:nvSpPr>
          <p:cNvPr id="17" name="Rectángulo: biselado 16">
            <a:extLst>
              <a:ext uri="{FF2B5EF4-FFF2-40B4-BE49-F238E27FC236}">
                <a16:creationId xmlns:a16="http://schemas.microsoft.com/office/drawing/2014/main" id="{7FFE9759-50C8-461F-A129-E415EA9B0DB8}"/>
              </a:ext>
            </a:extLst>
          </p:cNvPr>
          <p:cNvSpPr/>
          <p:nvPr/>
        </p:nvSpPr>
        <p:spPr>
          <a:xfrm>
            <a:off x="7371645" y="2194900"/>
            <a:ext cx="2980266" cy="1142929"/>
          </a:xfrm>
          <a:prstGeom prst="bevel">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bg1"/>
                </a:solidFill>
              </a:rPr>
              <a:t>Caso + Resultado → Regla</a:t>
            </a:r>
          </a:p>
        </p:txBody>
      </p:sp>
      <p:sp>
        <p:nvSpPr>
          <p:cNvPr id="18" name="Rectángulo: biselado 17">
            <a:extLst>
              <a:ext uri="{FF2B5EF4-FFF2-40B4-BE49-F238E27FC236}">
                <a16:creationId xmlns:a16="http://schemas.microsoft.com/office/drawing/2014/main" id="{2A6FEB69-CE02-48C5-87D7-6E32930B4249}"/>
              </a:ext>
            </a:extLst>
          </p:cNvPr>
          <p:cNvSpPr/>
          <p:nvPr/>
        </p:nvSpPr>
        <p:spPr>
          <a:xfrm>
            <a:off x="2928274" y="4955488"/>
            <a:ext cx="2980266" cy="1142929"/>
          </a:xfrm>
          <a:prstGeom prst="bevel">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bg1"/>
                </a:solidFill>
              </a:rPr>
              <a:t>Regla + Resultado → Caso</a:t>
            </a:r>
          </a:p>
        </p:txBody>
      </p:sp>
      <p:sp>
        <p:nvSpPr>
          <p:cNvPr id="19" name="Rectángulo: biselado 18">
            <a:extLst>
              <a:ext uri="{FF2B5EF4-FFF2-40B4-BE49-F238E27FC236}">
                <a16:creationId xmlns:a16="http://schemas.microsoft.com/office/drawing/2014/main" id="{E1F5177D-1684-4B4F-B296-979BA1D14D7C}"/>
              </a:ext>
            </a:extLst>
          </p:cNvPr>
          <p:cNvSpPr/>
          <p:nvPr/>
        </p:nvSpPr>
        <p:spPr>
          <a:xfrm>
            <a:off x="7371645" y="4942176"/>
            <a:ext cx="2980266" cy="1142929"/>
          </a:xfrm>
          <a:prstGeom prst="bevel">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bg1"/>
                </a:solidFill>
              </a:rPr>
              <a:t>Resultado + Modelo → Consenso</a:t>
            </a:r>
          </a:p>
        </p:txBody>
      </p:sp>
    </p:spTree>
    <p:extLst>
      <p:ext uri="{BB962C8B-B14F-4D97-AF65-F5344CB8AC3E}">
        <p14:creationId xmlns:p14="http://schemas.microsoft.com/office/powerpoint/2010/main" val="272879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455CC1-1BE8-42EB-8D7A-AC0BBF330B5D}"/>
              </a:ext>
            </a:extLst>
          </p:cNvPr>
          <p:cNvSpPr>
            <a:spLocks noGrp="1"/>
          </p:cNvSpPr>
          <p:nvPr>
            <p:ph type="ctrTitle"/>
          </p:nvPr>
        </p:nvSpPr>
        <p:spPr>
          <a:xfrm>
            <a:off x="1524000" y="446502"/>
            <a:ext cx="9144000" cy="2387600"/>
          </a:xfrm>
        </p:spPr>
        <p:txBody>
          <a:bodyPr/>
          <a:lstStyle/>
          <a:p>
            <a:r>
              <a:rPr lang="es-MX" b="1" u="sng" dirty="0"/>
              <a:t>Inferencia deductiva</a:t>
            </a:r>
          </a:p>
        </p:txBody>
      </p:sp>
      <p:sp>
        <p:nvSpPr>
          <p:cNvPr id="3" name="Subtítulo 2">
            <a:extLst>
              <a:ext uri="{FF2B5EF4-FFF2-40B4-BE49-F238E27FC236}">
                <a16:creationId xmlns:a16="http://schemas.microsoft.com/office/drawing/2014/main" id="{1DC7771C-FFE8-42B8-A73F-5D9CB35CB578}"/>
              </a:ext>
            </a:extLst>
          </p:cNvPr>
          <p:cNvSpPr>
            <a:spLocks noGrp="1"/>
          </p:cNvSpPr>
          <p:nvPr>
            <p:ph type="subTitle" idx="1"/>
          </p:nvPr>
        </p:nvSpPr>
        <p:spPr>
          <a:xfrm>
            <a:off x="1524000" y="3132481"/>
            <a:ext cx="9144000" cy="2133599"/>
          </a:xfrm>
        </p:spPr>
        <p:txBody>
          <a:bodyPr>
            <a:normAutofit/>
          </a:bodyPr>
          <a:lstStyle/>
          <a:p>
            <a:pPr algn="just"/>
            <a:r>
              <a:rPr lang="es-MX" sz="2400" dirty="0"/>
              <a:t>Es un razonamiento dado mediante varias premisas  y una conclusión. Se establece una conexión entre las diferentes premisas verdaderas para llegar a una conclusión verdadera.</a:t>
            </a:r>
          </a:p>
          <a:p>
            <a:pPr algn="l"/>
            <a:r>
              <a:rPr lang="es-MX" b="1" i="0" dirty="0">
                <a:solidFill>
                  <a:srgbClr val="000000"/>
                </a:solidFill>
                <a:effectLst/>
                <a:latin typeface="ProximaNova"/>
              </a:rPr>
              <a:t> </a:t>
            </a:r>
            <a:endParaRPr lang="es-MX" dirty="0"/>
          </a:p>
        </p:txBody>
      </p:sp>
    </p:spTree>
    <p:extLst>
      <p:ext uri="{BB962C8B-B14F-4D97-AF65-F5344CB8AC3E}">
        <p14:creationId xmlns:p14="http://schemas.microsoft.com/office/powerpoint/2010/main" val="386642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a:extLst>
              <a:ext uri="{FF2B5EF4-FFF2-40B4-BE49-F238E27FC236}">
                <a16:creationId xmlns:a16="http://schemas.microsoft.com/office/drawing/2014/main" id="{9058BFA8-B3B9-48AD-B0BD-473CDC2DB980}"/>
              </a:ext>
            </a:extLst>
          </p:cNvPr>
          <p:cNvSpPr>
            <a:spLocks noGrp="1"/>
          </p:cNvSpPr>
          <p:nvPr>
            <p:ph type="subTitle" idx="1"/>
          </p:nvPr>
        </p:nvSpPr>
        <p:spPr>
          <a:xfrm>
            <a:off x="1524000" y="1683026"/>
            <a:ext cx="9144000" cy="3574774"/>
          </a:xfrm>
        </p:spPr>
        <p:txBody>
          <a:bodyPr>
            <a:normAutofit/>
          </a:bodyPr>
          <a:lstStyle/>
          <a:p>
            <a:pPr algn="l"/>
            <a:r>
              <a:rPr lang="es-MX" b="1" i="0" dirty="0">
                <a:solidFill>
                  <a:srgbClr val="000000"/>
                </a:solidFill>
                <a:effectLst/>
                <a:latin typeface="ProximaNova"/>
              </a:rPr>
              <a:t>Premisa I:</a:t>
            </a:r>
            <a:r>
              <a:rPr lang="es-MX" b="0" i="0" dirty="0">
                <a:solidFill>
                  <a:srgbClr val="000000"/>
                </a:solidFill>
                <a:effectLst/>
                <a:latin typeface="ProximaNova"/>
              </a:rPr>
              <a:t> Los planetas son esféricos.</a:t>
            </a:r>
          </a:p>
          <a:p>
            <a:pPr algn="l"/>
            <a:r>
              <a:rPr lang="es-MX" b="0" i="0" dirty="0">
                <a:solidFill>
                  <a:srgbClr val="000000"/>
                </a:solidFill>
                <a:effectLst/>
                <a:latin typeface="ProximaNova"/>
              </a:rPr>
              <a:t> </a:t>
            </a:r>
            <a:r>
              <a:rPr lang="es-MX" b="1" i="0" dirty="0">
                <a:solidFill>
                  <a:srgbClr val="000000"/>
                </a:solidFill>
                <a:effectLst/>
                <a:latin typeface="ProximaNova"/>
              </a:rPr>
              <a:t>Premisa II:</a:t>
            </a:r>
            <a:r>
              <a:rPr lang="es-MX" b="0" i="0" dirty="0">
                <a:solidFill>
                  <a:srgbClr val="000000"/>
                </a:solidFill>
                <a:effectLst/>
                <a:latin typeface="ProximaNova"/>
              </a:rPr>
              <a:t> Marte es un planeta.</a:t>
            </a:r>
          </a:p>
          <a:p>
            <a:pPr algn="l"/>
            <a:r>
              <a:rPr lang="es-MX" b="0" i="0" dirty="0">
                <a:solidFill>
                  <a:srgbClr val="000000"/>
                </a:solidFill>
                <a:effectLst/>
                <a:latin typeface="ProximaNova"/>
              </a:rPr>
              <a:t> </a:t>
            </a:r>
            <a:r>
              <a:rPr lang="es-MX" b="1" i="0" dirty="0">
                <a:solidFill>
                  <a:srgbClr val="000000"/>
                </a:solidFill>
                <a:effectLst/>
                <a:latin typeface="ProximaNova"/>
              </a:rPr>
              <a:t>Conclusión</a:t>
            </a:r>
            <a:r>
              <a:rPr lang="es-MX" b="0" i="0" dirty="0">
                <a:solidFill>
                  <a:srgbClr val="000000"/>
                </a:solidFill>
                <a:effectLst/>
                <a:latin typeface="ProximaNova"/>
              </a:rPr>
              <a:t>: Marte es esférico.</a:t>
            </a:r>
          </a:p>
          <a:p>
            <a:pPr algn="just"/>
            <a:r>
              <a:rPr lang="es-MX" dirty="0"/>
              <a:t>Es decir, que dada la regla general “Todos los X son S” y dado el caso “Estos R son X” se deprende necesariamente la conclusión “Estos R son S”. La conclusión se encuentra dentro de las premisas.</a:t>
            </a:r>
          </a:p>
          <a:p>
            <a:endParaRPr lang="es-MX" dirty="0"/>
          </a:p>
        </p:txBody>
      </p:sp>
    </p:spTree>
    <p:extLst>
      <p:ext uri="{BB962C8B-B14F-4D97-AF65-F5344CB8AC3E}">
        <p14:creationId xmlns:p14="http://schemas.microsoft.com/office/powerpoint/2010/main" val="4222324661"/>
      </p:ext>
    </p:extLst>
  </p:cSld>
  <p:clrMapOvr>
    <a:masterClrMapping/>
  </p:clrMapOvr>
</p:sld>
</file>

<file path=ppt/theme/theme1.xml><?xml version="1.0" encoding="utf-8"?>
<a:theme xmlns:a="http://schemas.openxmlformats.org/drawingml/2006/main" name="Tema de Offic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478227_TF00475556" id="{4DA04894-5009-4EFB-8513-026C48A536EA}" vid="{D0411C1F-0FA0-4D17-9B40-BC52A8EC83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41CEA3-A3B3-4568-9E84-C4619CC82DFB}">
  <ds:schemaRefs>
    <ds:schemaRef ds:uri="http://schemas.microsoft.com/sharepoint/v3/contenttype/forms"/>
  </ds:schemaRefs>
</ds:datastoreItem>
</file>

<file path=customXml/itemProps2.xml><?xml version="1.0" encoding="utf-8"?>
<ds:datastoreItem xmlns:ds="http://schemas.openxmlformats.org/officeDocument/2006/customXml" ds:itemID="{C549A191-EC8C-4AA6-9C64-D32B5F047436}">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BA4148EB-7DAD-48FA-A275-D42F48043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de formación</Template>
  <TotalTime>551</TotalTime>
  <Words>1298</Words>
  <Application>Microsoft Office PowerPoint</Application>
  <PresentationFormat>Panorámica</PresentationFormat>
  <Paragraphs>148</Paragraphs>
  <Slides>31</Slides>
  <Notes>10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31</vt:i4>
      </vt:variant>
    </vt:vector>
  </HeadingPairs>
  <TitlesOfParts>
    <vt:vector size="39" baseType="lpstr">
      <vt:lpstr>Arial</vt:lpstr>
      <vt:lpstr>Calibri</vt:lpstr>
      <vt:lpstr>Calibri Light</vt:lpstr>
      <vt:lpstr>Corbel</vt:lpstr>
      <vt:lpstr>ProximaNova</vt:lpstr>
      <vt:lpstr>Times New Roman</vt:lpstr>
      <vt:lpstr>verdana</vt:lpstr>
      <vt:lpstr>Tema de Office</vt:lpstr>
      <vt:lpstr>La lógica en la investigación y el desarrollo del conocimiento demográfico</vt:lpstr>
      <vt:lpstr>LOS SILOGISMOS Formas de razonamiento lógico deductivo </vt:lpstr>
      <vt:lpstr>Presentación de PowerPoint</vt:lpstr>
      <vt:lpstr>Presentación de PowerPoint</vt:lpstr>
      <vt:lpstr>Presentación de PowerPoint</vt:lpstr>
      <vt:lpstr>Presentación de PowerPoint</vt:lpstr>
      <vt:lpstr>Presentación de PowerPoint</vt:lpstr>
      <vt:lpstr>Inferencia deductiva</vt:lpstr>
      <vt:lpstr>Presentación de PowerPoint</vt:lpstr>
      <vt:lpstr>¿Para qué sirve?</vt:lpstr>
      <vt:lpstr>Relación con el desarrollo demográfico </vt:lpstr>
      <vt:lpstr>Presentación de PowerPoint</vt:lpstr>
      <vt:lpstr>Presentación de PowerPoint</vt:lpstr>
      <vt:lpstr>¿Que es la inferencia inductiva?</vt:lpstr>
      <vt:lpstr>Presentación de PowerPoint</vt:lpstr>
      <vt:lpstr>¿Como se relacionan?</vt:lpstr>
      <vt:lpstr>Primera etapa :</vt:lpstr>
      <vt:lpstr>Segunda etapa:</vt:lpstr>
      <vt:lpstr>Tercera etapa:</vt:lpstr>
      <vt:lpstr>¿Por que sucede?</vt:lpstr>
      <vt:lpstr>Presentación de PowerPoint</vt:lpstr>
      <vt:lpstr>Forma de Inferencia: </vt:lpstr>
      <vt:lpstr>¿Qué es?</vt:lpstr>
      <vt:lpstr>Presentación de PowerPoint</vt:lpstr>
      <vt:lpstr>Presentación de PowerPoint</vt:lpstr>
      <vt:lpstr>Ejemplos: </vt:lpstr>
      <vt:lpstr>seguimos con ejemplos: </vt:lpstr>
      <vt:lpstr>INFERENCIA POR ANALOGÍA </vt:lpstr>
      <vt:lpstr>Presentación de PowerPoint</vt:lpstr>
      <vt:lpstr>Ejemplos</vt:lpstr>
      <vt:lpstr>Gracias por su atención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The More</dc:creator>
  <cp:lastModifiedBy>Victor Hugo Grajeda</cp:lastModifiedBy>
  <cp:revision>11</cp:revision>
  <dcterms:created xsi:type="dcterms:W3CDTF">2021-05-17T21:42:25Z</dcterms:created>
  <dcterms:modified xsi:type="dcterms:W3CDTF">2021-05-25T19:31:34Z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